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4" r:id="rId2"/>
    <p:sldId id="258" r:id="rId3"/>
    <p:sldId id="257" r:id="rId4"/>
    <p:sldId id="259" r:id="rId5"/>
    <p:sldId id="266" r:id="rId6"/>
    <p:sldId id="267" r:id="rId7"/>
    <p:sldId id="262" r:id="rId8"/>
    <p:sldId id="268" r:id="rId9"/>
    <p:sldId id="282" r:id="rId10"/>
    <p:sldId id="283" r:id="rId11"/>
    <p:sldId id="275" r:id="rId12"/>
    <p:sldId id="263" r:id="rId13"/>
    <p:sldId id="269" r:id="rId14"/>
    <p:sldId id="270" r:id="rId15"/>
    <p:sldId id="271" r:id="rId16"/>
    <p:sldId id="264" r:id="rId17"/>
    <p:sldId id="261" r:id="rId18"/>
    <p:sldId id="260" r:id="rId19"/>
    <p:sldId id="276" r:id="rId20"/>
    <p:sldId id="277" r:id="rId21"/>
    <p:sldId id="278" r:id="rId22"/>
    <p:sldId id="279" r:id="rId23"/>
    <p:sldId id="280" r:id="rId24"/>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as Savickas" initials="SS" lastIdx="1" clrIdx="0">
    <p:extLst>
      <p:ext uri="{19B8F6BF-5375-455C-9EA6-DF929625EA0E}">
        <p15:presenceInfo xmlns:p15="http://schemas.microsoft.com/office/powerpoint/2012/main" userId="S::simonas.savickas@narbutas.lt::94e42bac-26b8-46bf-baf5-2e5c638f89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733" autoAdjust="0"/>
  </p:normalViewPr>
  <p:slideViewPr>
    <p:cSldViewPr snapToGrid="0">
      <p:cViewPr>
        <p:scale>
          <a:sx n="90" d="100"/>
          <a:sy n="90" d="100"/>
        </p:scale>
        <p:origin x="51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022E-E9FA-46A6-B874-B746FEA22D05}" type="datetimeFigureOut">
              <a:rPr lang="lt-LT" smtClean="0"/>
              <a:t>2019-11-06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C0A6-000A-4899-91D8-EA7CA9381279}" type="slidenum">
              <a:rPr lang="lt-LT" smtClean="0"/>
              <a:t>‹#›</a:t>
            </a:fld>
            <a:endParaRPr lang="lt-LT"/>
          </a:p>
        </p:txBody>
      </p:sp>
    </p:spTree>
    <p:extLst>
      <p:ext uri="{BB962C8B-B14F-4D97-AF65-F5344CB8AC3E}">
        <p14:creationId xmlns:p14="http://schemas.microsoft.com/office/powerpoint/2010/main" val="35319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50C0A6-000A-4899-91D8-EA7CA9381279}" type="slidenum">
              <a:rPr lang="lt-LT" smtClean="0"/>
              <a:t>1</a:t>
            </a:fld>
            <a:endParaRPr lang="en-GB"/>
          </a:p>
        </p:txBody>
      </p:sp>
    </p:spTree>
    <p:extLst>
      <p:ext uri="{BB962C8B-B14F-4D97-AF65-F5344CB8AC3E}">
        <p14:creationId xmlns:p14="http://schemas.microsoft.com/office/powerpoint/2010/main" val="284134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SILENT ROOM L has an interior capacity of as many as 10 cubic meters. It can easily accommodate four people around the large bar-height table with the possibility to engage even more participants thanks to the latest technology.</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10</a:t>
            </a:fld>
            <a:endParaRPr lang="lt-LT"/>
          </a:p>
        </p:txBody>
      </p:sp>
    </p:spTree>
    <p:extLst>
      <p:ext uri="{BB962C8B-B14F-4D97-AF65-F5344CB8AC3E}">
        <p14:creationId xmlns:p14="http://schemas.microsoft.com/office/powerpoint/2010/main" val="105848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Getting in and out of the SILENT ROOM is easy: a low doorstep and same level floor ensures that no caution is needed while stepping inside.</a:t>
            </a:r>
            <a:endParaRPr lang="lt-LT"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11</a:t>
            </a:fld>
            <a:endParaRPr lang="lt-LT"/>
          </a:p>
        </p:txBody>
      </p:sp>
    </p:spTree>
    <p:extLst>
      <p:ext uri="{BB962C8B-B14F-4D97-AF65-F5344CB8AC3E}">
        <p14:creationId xmlns:p14="http://schemas.microsoft.com/office/powerpoint/2010/main" val="52563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12</a:t>
            </a:fld>
            <a:endParaRPr lang="lt-LT"/>
          </a:p>
        </p:txBody>
      </p:sp>
    </p:spTree>
    <p:extLst>
      <p:ext uri="{BB962C8B-B14F-4D97-AF65-F5344CB8AC3E}">
        <p14:creationId xmlns:p14="http://schemas.microsoft.com/office/powerpoint/2010/main" val="328810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SILENT ROOM is equipped with an efficient forced air ventilation system. Silent and powerful air ventilators ensure a proper air flow rate and provide an ultimate sense of comfort even during extended use. SILENT ROOM S is equipped with 4 ventilators, SILENT ROOM M features 8 ventilators, whereas SILENT ROOM L has as many as 10 ventilators with a total capacity of 200, 400 and 500 m3/h, respectively.</a:t>
            </a:r>
            <a:endParaRPr lang="lt-LT" sz="1200" dirty="0"/>
          </a:p>
        </p:txBody>
      </p:sp>
      <p:sp>
        <p:nvSpPr>
          <p:cNvPr id="4" name="Slide Number Placeholder 3"/>
          <p:cNvSpPr>
            <a:spLocks noGrp="1"/>
          </p:cNvSpPr>
          <p:nvPr>
            <p:ph type="sldNum" sz="quarter" idx="5"/>
          </p:nvPr>
        </p:nvSpPr>
        <p:spPr/>
        <p:txBody>
          <a:bodyPr/>
          <a:lstStyle/>
          <a:p>
            <a:fld id="{5B50C0A6-000A-4899-91D8-EA7CA9381279}" type="slidenum">
              <a:rPr lang="lt-LT" smtClean="0"/>
              <a:t>13</a:t>
            </a:fld>
            <a:endParaRPr lang="lt-LT"/>
          </a:p>
        </p:txBody>
      </p:sp>
    </p:spTree>
    <p:extLst>
      <p:ext uri="{BB962C8B-B14F-4D97-AF65-F5344CB8AC3E}">
        <p14:creationId xmlns:p14="http://schemas.microsoft.com/office/powerpoint/2010/main" val="65602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interior lighting consists of a set of ceiling-mounted warm LED lights. Some of the lights are directed sideways, casting warm and </a:t>
            </a:r>
            <a:r>
              <a:rPr lang="en-US" dirty="0" err="1"/>
              <a:t>cosy</a:t>
            </a:r>
            <a:r>
              <a:rPr lang="en-US" dirty="0"/>
              <a:t> light on upholstered surfaces, whereas the rest ones are directed downward ensuring efficient illumination of the working surface. The intensity of the lighting and ventilation can be easily adjusted by turning two minimalist switches.</a:t>
            </a:r>
          </a:p>
        </p:txBody>
      </p:sp>
      <p:sp>
        <p:nvSpPr>
          <p:cNvPr id="4" name="Slide Number Placeholder 3"/>
          <p:cNvSpPr>
            <a:spLocks noGrp="1"/>
          </p:cNvSpPr>
          <p:nvPr>
            <p:ph type="sldNum" sz="quarter" idx="5"/>
          </p:nvPr>
        </p:nvSpPr>
        <p:spPr/>
        <p:txBody>
          <a:bodyPr/>
          <a:lstStyle/>
          <a:p>
            <a:fld id="{5B50C0A6-000A-4899-91D8-EA7CA9381279}" type="slidenum">
              <a:rPr lang="lt-LT" smtClean="0"/>
              <a:t>14</a:t>
            </a:fld>
            <a:endParaRPr lang="lt-LT"/>
          </a:p>
        </p:txBody>
      </p:sp>
    </p:spTree>
    <p:extLst>
      <p:ext uri="{BB962C8B-B14F-4D97-AF65-F5344CB8AC3E}">
        <p14:creationId xmlns:p14="http://schemas.microsoft.com/office/powerpoint/2010/main" val="331003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rPr>
              <a:t>A smart control unit selects an optimal ventilation and illumination level, and, if necessary, allows for individual adjustment. Once an employee leaves the SILENT ROOM, intense ventilation is automatically activated to prepare the room for the next user. This acoustic piece of furniture also helps with energy savings as it automatically dims the lights when no one is present in the room and even switches them off after some time.</a:t>
            </a:r>
            <a:endParaRPr lang="en-GB" b="0" dirty="0"/>
          </a:p>
        </p:txBody>
      </p:sp>
      <p:sp>
        <p:nvSpPr>
          <p:cNvPr id="4" name="Slide Number Placeholder 3"/>
          <p:cNvSpPr>
            <a:spLocks noGrp="1"/>
          </p:cNvSpPr>
          <p:nvPr>
            <p:ph type="sldNum" sz="quarter" idx="5"/>
          </p:nvPr>
        </p:nvSpPr>
        <p:spPr/>
        <p:txBody>
          <a:bodyPr/>
          <a:lstStyle/>
          <a:p>
            <a:fld id="{5B50C0A6-000A-4899-91D8-EA7CA9381279}" type="slidenum">
              <a:rPr lang="lt-LT" smtClean="0"/>
              <a:t>15</a:t>
            </a:fld>
            <a:endParaRPr lang="lt-LT"/>
          </a:p>
        </p:txBody>
      </p:sp>
    </p:spTree>
    <p:extLst>
      <p:ext uri="{BB962C8B-B14F-4D97-AF65-F5344CB8AC3E}">
        <p14:creationId xmlns:p14="http://schemas.microsoft.com/office/powerpoint/2010/main" val="360706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16</a:t>
            </a:fld>
            <a:endParaRPr lang="lt-LT"/>
          </a:p>
        </p:txBody>
      </p:sp>
    </p:spTree>
    <p:extLst>
      <p:ext uri="{BB962C8B-B14F-4D97-AF65-F5344CB8AC3E}">
        <p14:creationId xmlns:p14="http://schemas.microsoft.com/office/powerpoint/2010/main" val="76117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interior and exterior finish can be selected separately. Thus the design of the SILENT ROOM can be easily </a:t>
            </a:r>
            <a:r>
              <a:rPr lang="en-US" dirty="0" err="1"/>
              <a:t>customised</a:t>
            </a:r>
            <a:r>
              <a:rPr lang="en-US" dirty="0"/>
              <a:t> to fit the overall office style and mood. Both melamine and upholstery can be used for the exterior finish.</a:t>
            </a:r>
          </a:p>
        </p:txBody>
      </p:sp>
      <p:sp>
        <p:nvSpPr>
          <p:cNvPr id="4" name="Slide Number Placeholder 3"/>
          <p:cNvSpPr>
            <a:spLocks noGrp="1"/>
          </p:cNvSpPr>
          <p:nvPr>
            <p:ph type="sldNum" sz="quarter" idx="5"/>
          </p:nvPr>
        </p:nvSpPr>
        <p:spPr/>
        <p:txBody>
          <a:bodyPr/>
          <a:lstStyle/>
          <a:p>
            <a:fld id="{5B50C0A6-000A-4899-91D8-EA7CA9381279}" type="slidenum">
              <a:rPr lang="lt-LT" smtClean="0"/>
              <a:t>17</a:t>
            </a:fld>
            <a:endParaRPr lang="lt-LT"/>
          </a:p>
        </p:txBody>
      </p:sp>
    </p:spTree>
    <p:extLst>
      <p:ext uri="{BB962C8B-B14F-4D97-AF65-F5344CB8AC3E}">
        <p14:creationId xmlns:p14="http://schemas.microsoft.com/office/powerpoint/2010/main" val="3745459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its unique design, SILENT ROOM can be set up anywhere within the room: in the middle of the office space or near the wall, as a stand-alone acoustic unit or as an assembly of units.</a:t>
            </a:r>
          </a:p>
        </p:txBody>
      </p:sp>
      <p:sp>
        <p:nvSpPr>
          <p:cNvPr id="4" name="Slide Number Placeholder 3"/>
          <p:cNvSpPr>
            <a:spLocks noGrp="1"/>
          </p:cNvSpPr>
          <p:nvPr>
            <p:ph type="sldNum" sz="quarter" idx="5"/>
          </p:nvPr>
        </p:nvSpPr>
        <p:spPr/>
        <p:txBody>
          <a:bodyPr/>
          <a:lstStyle/>
          <a:p>
            <a:fld id="{5B50C0A6-000A-4899-91D8-EA7CA9381279}" type="slidenum">
              <a:rPr lang="lt-LT" smtClean="0"/>
              <a:t>18</a:t>
            </a:fld>
            <a:endParaRPr lang="lt-LT"/>
          </a:p>
        </p:txBody>
      </p:sp>
    </p:spTree>
    <p:extLst>
      <p:ext uri="{BB962C8B-B14F-4D97-AF65-F5344CB8AC3E}">
        <p14:creationId xmlns:p14="http://schemas.microsoft.com/office/powerpoint/2010/main" val="1019354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1 person</a:t>
            </a:r>
            <a:r>
              <a:rPr lang="en-US" dirty="0"/>
              <a:t> </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21</a:t>
            </a:fld>
            <a:endParaRPr lang="lt-LT"/>
          </a:p>
        </p:txBody>
      </p:sp>
    </p:spTree>
    <p:extLst>
      <p:ext uri="{BB962C8B-B14F-4D97-AF65-F5344CB8AC3E}">
        <p14:creationId xmlns:p14="http://schemas.microsoft.com/office/powerpoint/2010/main" val="379535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rPr>
              <a:t>Open plan offices mean more space, more light, more freedom, and... more noise in the work environment. </a:t>
            </a:r>
            <a:r>
              <a:rPr lang="en-GB" dirty="0"/>
              <a:t>Every day, </a:t>
            </a:r>
            <a:r>
              <a:rPr lang="en-GB" sz="1200" b="0" i="0" kern="1200" dirty="0">
                <a:solidFill>
                  <a:srgbClr val="FF0000"/>
                </a:solidFill>
                <a:effectLst/>
                <a:latin typeface="+mn-lt"/>
              </a:rPr>
              <a:t>employees</a:t>
            </a:r>
            <a:r>
              <a:rPr lang="en-GB" sz="1200" b="0" i="0" kern="1200" dirty="0">
                <a:solidFill>
                  <a:schemeClr val="tx1"/>
                </a:solidFill>
                <a:effectLst/>
                <a:latin typeface="+mn-lt"/>
              </a:rPr>
              <a:t> face increasing challenges in finding a quiet place to hold meetings, have phone conversations or simply focus on individual work. “A room within a room” is a simple way to keep noise distractions at bay and to </a:t>
            </a:r>
            <a:r>
              <a:rPr lang="en-GB" sz="1200" b="0" i="0" kern="1200" dirty="0">
                <a:solidFill>
                  <a:srgbClr val="FF0000"/>
                </a:solidFill>
                <a:effectLst/>
                <a:latin typeface="+mn-lt"/>
              </a:rPr>
              <a:t>ensure</a:t>
            </a:r>
            <a:r>
              <a:rPr lang="en-GB" sz="1200" b="0" i="0" kern="1200" dirty="0">
                <a:solidFill>
                  <a:schemeClr val="tx1"/>
                </a:solidFill>
                <a:effectLst/>
                <a:latin typeface="+mn-lt"/>
              </a:rPr>
              <a:t> employee productivity.</a:t>
            </a:r>
          </a:p>
        </p:txBody>
      </p:sp>
      <p:sp>
        <p:nvSpPr>
          <p:cNvPr id="4" name="Slide Number Placeholder 3"/>
          <p:cNvSpPr>
            <a:spLocks noGrp="1"/>
          </p:cNvSpPr>
          <p:nvPr>
            <p:ph type="sldNum" sz="quarter" idx="5"/>
          </p:nvPr>
        </p:nvSpPr>
        <p:spPr/>
        <p:txBody>
          <a:bodyPr/>
          <a:lstStyle/>
          <a:p>
            <a:fld id="{5B50C0A6-000A-4899-91D8-EA7CA9381279}" type="slidenum">
              <a:rPr lang="lt-LT" smtClean="0"/>
              <a:t>2</a:t>
            </a:fld>
            <a:endParaRPr lang="lt-LT"/>
          </a:p>
        </p:txBody>
      </p:sp>
    </p:spTree>
    <p:extLst>
      <p:ext uri="{BB962C8B-B14F-4D97-AF65-F5344CB8AC3E}">
        <p14:creationId xmlns:p14="http://schemas.microsoft.com/office/powerpoint/2010/main" val="345566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2 persons</a:t>
            </a:r>
            <a:r>
              <a:rPr lang="en-US" dirty="0"/>
              <a:t> </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22</a:t>
            </a:fld>
            <a:endParaRPr lang="lt-LT"/>
          </a:p>
        </p:txBody>
      </p:sp>
    </p:spTree>
    <p:extLst>
      <p:ext uri="{BB962C8B-B14F-4D97-AF65-F5344CB8AC3E}">
        <p14:creationId xmlns:p14="http://schemas.microsoft.com/office/powerpoint/2010/main" val="1685864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a:t>
            </a:r>
            <a:r>
              <a:rPr lang="lt-LT" sz="1200" b="0" i="0" u="none" strike="noStrike" kern="1200" dirty="0">
                <a:solidFill>
                  <a:schemeClr val="tx1"/>
                </a:solidFill>
                <a:effectLst/>
                <a:latin typeface="+mn-lt"/>
                <a:ea typeface="+mn-ea"/>
                <a:cs typeface="+mn-cs"/>
              </a:rPr>
              <a:t>4</a:t>
            </a:r>
            <a:r>
              <a:rPr lang="en-US" sz="1200" b="0" i="0" u="none" strike="noStrike" kern="1200" dirty="0">
                <a:solidFill>
                  <a:schemeClr val="tx1"/>
                </a:solidFill>
                <a:effectLst/>
                <a:latin typeface="+mn-lt"/>
                <a:ea typeface="+mn-ea"/>
                <a:cs typeface="+mn-cs"/>
              </a:rPr>
              <a:t> persons</a:t>
            </a:r>
            <a:r>
              <a:rPr lang="en-US" dirty="0"/>
              <a:t> </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23</a:t>
            </a:fld>
            <a:endParaRPr lang="lt-LT"/>
          </a:p>
        </p:txBody>
      </p:sp>
    </p:spTree>
    <p:extLst>
      <p:ext uri="{BB962C8B-B14F-4D97-AF65-F5344CB8AC3E}">
        <p14:creationId xmlns:p14="http://schemas.microsoft.com/office/powerpoint/2010/main" val="247214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0" dirty="0">
              <a:solidFill>
                <a:srgbClr val="FF0000"/>
              </a:solidFill>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3</a:t>
            </a:fld>
            <a:endParaRPr lang="lt-LT"/>
          </a:p>
        </p:txBody>
      </p:sp>
    </p:spTree>
    <p:extLst>
      <p:ext uri="{BB962C8B-B14F-4D97-AF65-F5344CB8AC3E}">
        <p14:creationId xmlns:p14="http://schemas.microsoft.com/office/powerpoint/2010/main" val="232025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4</a:t>
            </a:fld>
            <a:endParaRPr lang="lt-LT"/>
          </a:p>
        </p:txBody>
      </p:sp>
    </p:spTree>
    <p:extLst>
      <p:ext uri="{BB962C8B-B14F-4D97-AF65-F5344CB8AC3E}">
        <p14:creationId xmlns:p14="http://schemas.microsoft.com/office/powerpoint/2010/main" val="101977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Multilayered SILENT ROOM wall structure, hermetic door and ceiling ensure sound insolation. The inner layer of the panels is made from high-class acoustic material that eliminates echo and has excellent sound absorption properties.</a:t>
            </a:r>
            <a:endParaRPr lang="lt-LT" b="0" dirty="0"/>
          </a:p>
        </p:txBody>
      </p:sp>
      <p:sp>
        <p:nvSpPr>
          <p:cNvPr id="4" name="Slide Number Placeholder 3"/>
          <p:cNvSpPr>
            <a:spLocks noGrp="1"/>
          </p:cNvSpPr>
          <p:nvPr>
            <p:ph type="sldNum" sz="quarter" idx="5"/>
          </p:nvPr>
        </p:nvSpPr>
        <p:spPr/>
        <p:txBody>
          <a:bodyPr/>
          <a:lstStyle/>
          <a:p>
            <a:fld id="{5B50C0A6-000A-4899-91D8-EA7CA9381279}" type="slidenum">
              <a:rPr lang="lt-LT" smtClean="0"/>
              <a:t>5</a:t>
            </a:fld>
            <a:endParaRPr lang="lt-LT"/>
          </a:p>
        </p:txBody>
      </p:sp>
    </p:spTree>
    <p:extLst>
      <p:ext uri="{BB962C8B-B14F-4D97-AF65-F5344CB8AC3E}">
        <p14:creationId xmlns:p14="http://schemas.microsoft.com/office/powerpoint/2010/main" val="295281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upholstered exterior panels absorb noise and have a positive effect on the general acoustics of the office space.</a:t>
            </a:r>
          </a:p>
        </p:txBody>
      </p:sp>
      <p:sp>
        <p:nvSpPr>
          <p:cNvPr id="4" name="Slide Number Placeholder 3"/>
          <p:cNvSpPr>
            <a:spLocks noGrp="1"/>
          </p:cNvSpPr>
          <p:nvPr>
            <p:ph type="sldNum" sz="quarter" idx="5"/>
          </p:nvPr>
        </p:nvSpPr>
        <p:spPr/>
        <p:txBody>
          <a:bodyPr/>
          <a:lstStyle/>
          <a:p>
            <a:fld id="{5B50C0A6-000A-4899-91D8-EA7CA9381279}" type="slidenum">
              <a:rPr lang="lt-LT" smtClean="0"/>
              <a:t>6</a:t>
            </a:fld>
            <a:endParaRPr lang="lt-LT"/>
          </a:p>
        </p:txBody>
      </p:sp>
    </p:spTree>
    <p:extLst>
      <p:ext uri="{BB962C8B-B14F-4D97-AF65-F5344CB8AC3E}">
        <p14:creationId xmlns:p14="http://schemas.microsoft.com/office/powerpoint/2010/main" val="234632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7</a:t>
            </a:fld>
            <a:endParaRPr lang="lt-LT"/>
          </a:p>
        </p:txBody>
      </p:sp>
    </p:spTree>
    <p:extLst>
      <p:ext uri="{BB962C8B-B14F-4D97-AF65-F5344CB8AC3E}">
        <p14:creationId xmlns:p14="http://schemas.microsoft.com/office/powerpoint/2010/main" val="311190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Measuring 1,074 mm in width, 938 in depth and 2,150 in height, the interior of the SILENT ROOM S ensures the user’s comfort and freedom of movement. The room is equipped with 110-230 VAC as well as USB Type A and C connectors so it can easily be adapted to a variety of activities including long phone conversation or video conferences.</a:t>
            </a:r>
          </a:p>
        </p:txBody>
      </p:sp>
      <p:sp>
        <p:nvSpPr>
          <p:cNvPr id="4" name="Slide Number Placeholder 3"/>
          <p:cNvSpPr>
            <a:spLocks noGrp="1"/>
          </p:cNvSpPr>
          <p:nvPr>
            <p:ph type="sldNum" sz="quarter" idx="5"/>
          </p:nvPr>
        </p:nvSpPr>
        <p:spPr/>
        <p:txBody>
          <a:bodyPr/>
          <a:lstStyle/>
          <a:p>
            <a:fld id="{5B50C0A6-000A-4899-91D8-EA7CA9381279}" type="slidenum">
              <a:rPr lang="lt-LT" smtClean="0"/>
              <a:t>8</a:t>
            </a:fld>
            <a:endParaRPr lang="lt-LT"/>
          </a:p>
        </p:txBody>
      </p:sp>
    </p:spTree>
    <p:extLst>
      <p:ext uri="{BB962C8B-B14F-4D97-AF65-F5344CB8AC3E}">
        <p14:creationId xmlns:p14="http://schemas.microsoft.com/office/powerpoint/2010/main" val="121287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SILENT ROOM M can be combined with lounge seating which features eye-catching design and offers exceptional comfort, giving a more homely feel to this acoustic furniture. It will turn even the longest face-to-face meetings into an enjoyable and relaxing experience.</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9</a:t>
            </a:fld>
            <a:endParaRPr lang="lt-LT"/>
          </a:p>
        </p:txBody>
      </p:sp>
    </p:spTree>
    <p:extLst>
      <p:ext uri="{BB962C8B-B14F-4D97-AF65-F5344CB8AC3E}">
        <p14:creationId xmlns:p14="http://schemas.microsoft.com/office/powerpoint/2010/main" val="223883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CF34-579A-42DC-9BFD-E6A732F1F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506EBEA1-9D2B-4E98-9176-112C7A5B8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91167E9-72C9-4C55-93D0-4326465687EB}"/>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ADEC1BBF-AA54-4EAB-86B4-E443BF2D1B5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0FE44B4-E729-4DE3-9384-CAF475D64334}"/>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337684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FF3-27FA-4558-9DD4-98668D60BB5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71902D6-E4AA-4F60-89CB-BCC348D57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79814FC-64E5-4C9F-A8AE-8296BE1A8CD5}"/>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F5A64682-3CCF-466F-BF87-8CCAAB156D2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F2C0C3C7-3BB8-43E1-894E-E1F7DAF30CDE}"/>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05774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11BB0-E759-4C4E-B575-0BF80AEF91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2945FAA-75B4-43A7-BACD-E023C4AC4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CDE9181-4BC8-4B1E-8A74-2451F4F9A954}"/>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88E92F43-736F-4B2C-AA88-60B8F39763A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56737EF-1764-405B-A21C-AEC94561F117}"/>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6680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33F0-206C-4890-96A9-DF5FCC47A0A3}"/>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78E91F7-0400-4F17-A7E4-17B82BFC51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EA24721-9C58-456A-9A87-00C46DE581F8}"/>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B53B7CDF-70B4-4880-B039-890F0278EB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0434E33-B21E-41EA-9036-2FC0AAD65109}"/>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629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B345-AF25-4031-85BB-A4EDD5A4A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D9D7A9D0-0CDE-4132-BB23-7C60C55D0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0742B2-B209-47FC-BF52-6948663B5CF5}"/>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9D839158-0C60-49B7-BEFB-22A0CD98036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3473489-1407-45D3-9738-881F59EF0C17}"/>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78754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199C-52AC-4F91-B7C0-7939B3BCBE7A}"/>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38B2CE2-7A24-4D67-8CA7-7D2A096954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F66EB575-2722-4C5C-A7C4-58D4DDB95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E3084A6-C5A5-4D71-B9F2-5C6126E4C528}"/>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6" name="Footer Placeholder 5">
            <a:extLst>
              <a:ext uri="{FF2B5EF4-FFF2-40B4-BE49-F238E27FC236}">
                <a16:creationId xmlns:a16="http://schemas.microsoft.com/office/drawing/2014/main" id="{0EBAB0C3-D482-4E6A-9FC0-D5F34D16D2E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3EE48962-5569-45A6-A034-322193DACB9F}"/>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22573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5AF-D434-46A1-AE11-DBA45B0A74C1}"/>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3A5AD97-7AD6-4626-A3B0-667322925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1E336-2A8E-421E-8ACA-A7D5B1669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290318B4-84AF-4F2B-BA55-49C415E09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6BE254-843B-4970-90E1-E6EB29966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66849305-E7A3-4062-A016-36ED80CB958F}"/>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8" name="Footer Placeholder 7">
            <a:extLst>
              <a:ext uri="{FF2B5EF4-FFF2-40B4-BE49-F238E27FC236}">
                <a16:creationId xmlns:a16="http://schemas.microsoft.com/office/drawing/2014/main" id="{17CF3AF3-4E76-463D-9A6A-863580B86AF8}"/>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B97D7D3B-A19F-400A-912D-E07BA7CBDA2B}"/>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230872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F9FD-0BFF-4BEA-A69F-FB806BCF0CE0}"/>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85C26102-69EE-42AC-8913-DDDE460D6329}"/>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4" name="Footer Placeholder 3">
            <a:extLst>
              <a:ext uri="{FF2B5EF4-FFF2-40B4-BE49-F238E27FC236}">
                <a16:creationId xmlns:a16="http://schemas.microsoft.com/office/drawing/2014/main" id="{B9BA5E67-F6F9-4F79-A205-2FC60E5EF5AC}"/>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57AAEDCC-9FF2-43C5-8DF3-4B8A2A1C846D}"/>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129935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64194-B88E-4E2A-82D8-8D15D7C61D12}"/>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3" name="Footer Placeholder 2">
            <a:extLst>
              <a:ext uri="{FF2B5EF4-FFF2-40B4-BE49-F238E27FC236}">
                <a16:creationId xmlns:a16="http://schemas.microsoft.com/office/drawing/2014/main" id="{C67460BD-3B27-4CEC-95EF-918A2F9D696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FCC31F5-64FD-4920-ADF8-6C9E1C06350C}"/>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332428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06BE-D5B6-4FB8-839A-DABAB3A24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C79B0E1E-28FB-4308-B979-FB97655DF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55693111-EC0A-4C48-8E8F-AF5AF4D5D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9B242-3AB0-40F9-8547-58744746EF2E}"/>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6" name="Footer Placeholder 5">
            <a:extLst>
              <a:ext uri="{FF2B5EF4-FFF2-40B4-BE49-F238E27FC236}">
                <a16:creationId xmlns:a16="http://schemas.microsoft.com/office/drawing/2014/main" id="{BEFAFC8A-D09D-4311-A08E-DF15CFE7659F}"/>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20DE535-7103-414C-94DB-8FCF7926D22D}"/>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4055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6804-1D63-453E-AAE4-528CB51C9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408AC58-9762-4953-B15D-786595225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0065A4B6-D413-4636-AC3C-0B2ADAE1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3D128-00B5-4FBC-ACB9-2CB6BFCDFF47}"/>
              </a:ext>
            </a:extLst>
          </p:cNvPr>
          <p:cNvSpPr>
            <a:spLocks noGrp="1"/>
          </p:cNvSpPr>
          <p:nvPr>
            <p:ph type="dt" sz="half" idx="10"/>
          </p:nvPr>
        </p:nvSpPr>
        <p:spPr/>
        <p:txBody>
          <a:bodyPr/>
          <a:lstStyle/>
          <a:p>
            <a:fld id="{32AD6BBE-9B25-4BE6-8396-6AE00E254EC9}" type="datetimeFigureOut">
              <a:rPr lang="lt-LT" smtClean="0"/>
              <a:t>2019-11-06</a:t>
            </a:fld>
            <a:endParaRPr lang="lt-LT"/>
          </a:p>
        </p:txBody>
      </p:sp>
      <p:sp>
        <p:nvSpPr>
          <p:cNvPr id="6" name="Footer Placeholder 5">
            <a:extLst>
              <a:ext uri="{FF2B5EF4-FFF2-40B4-BE49-F238E27FC236}">
                <a16:creationId xmlns:a16="http://schemas.microsoft.com/office/drawing/2014/main" id="{1B4EAB36-C493-4A65-A209-6E3A2EB5CC41}"/>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774522A4-E2D9-4164-800B-4CE3FE178F91}"/>
              </a:ext>
            </a:extLst>
          </p:cNvPr>
          <p:cNvSpPr>
            <a:spLocks noGrp="1"/>
          </p:cNvSpPr>
          <p:nvPr>
            <p:ph type="sldNum" sz="quarter" idx="12"/>
          </p:nvPr>
        </p:nvSpPr>
        <p:spPr/>
        <p:txBody>
          <a:bodyPr/>
          <a:lstStyle/>
          <a:p>
            <a:fld id="{22FCF72C-5BB3-4A93-8F2B-A07AC15A7882}" type="slidenum">
              <a:rPr lang="lt-LT" smtClean="0"/>
              <a:t>‹#›</a:t>
            </a:fld>
            <a:endParaRPr lang="lt-LT"/>
          </a:p>
        </p:txBody>
      </p:sp>
    </p:spTree>
    <p:extLst>
      <p:ext uri="{BB962C8B-B14F-4D97-AF65-F5344CB8AC3E}">
        <p14:creationId xmlns:p14="http://schemas.microsoft.com/office/powerpoint/2010/main" val="293540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2447F-7F49-410F-A120-7203233EC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B987BDC9-5DBB-4F42-8459-16C3FC2522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387DB0C-F2A5-4CA5-B2C3-551AEE831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D6BBE-9B25-4BE6-8396-6AE00E254EC9}" type="datetimeFigureOut">
              <a:rPr lang="lt-LT" smtClean="0"/>
              <a:t>2019-11-06</a:t>
            </a:fld>
            <a:endParaRPr lang="lt-LT"/>
          </a:p>
        </p:txBody>
      </p:sp>
      <p:sp>
        <p:nvSpPr>
          <p:cNvPr id="5" name="Footer Placeholder 4">
            <a:extLst>
              <a:ext uri="{FF2B5EF4-FFF2-40B4-BE49-F238E27FC236}">
                <a16:creationId xmlns:a16="http://schemas.microsoft.com/office/drawing/2014/main" id="{4BE05F06-F6C8-40E9-985F-1D9130FB9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A0E7ACD3-029C-49D5-A84A-7DE8C4AA7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CF72C-5BB3-4A93-8F2B-A07AC15A7882}" type="slidenum">
              <a:rPr lang="lt-LT" smtClean="0"/>
              <a:t>‹#›</a:t>
            </a:fld>
            <a:endParaRPr lang="lt-LT"/>
          </a:p>
        </p:txBody>
      </p:sp>
    </p:spTree>
    <p:extLst>
      <p:ext uri="{BB962C8B-B14F-4D97-AF65-F5344CB8AC3E}">
        <p14:creationId xmlns:p14="http://schemas.microsoft.com/office/powerpoint/2010/main" val="333992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F1906C-EE39-4ED3-8A89-C0F356F283E8}"/>
              </a:ext>
            </a:extLst>
          </p:cNvPr>
          <p:cNvSpPr txBox="1"/>
          <p:nvPr/>
        </p:nvSpPr>
        <p:spPr>
          <a:xfrm>
            <a:off x="661416" y="2367171"/>
            <a:ext cx="10869168" cy="2123658"/>
          </a:xfrm>
          <a:prstGeom prst="rect">
            <a:avLst/>
          </a:prstGeom>
          <a:noFill/>
        </p:spPr>
        <p:txBody>
          <a:bodyPr wrap="square" rtlCol="0">
            <a:spAutoFit/>
          </a:bodyPr>
          <a:lstStyle/>
          <a:p>
            <a:pPr algn="ctr"/>
            <a:r>
              <a:rPr lang="en-GB" sz="9600" dirty="0">
                <a:latin typeface="Roboto Light" panose="02000000000000000000" pitchFamily="2" charset="0"/>
              </a:rPr>
              <a:t>SILENT ROOM</a:t>
            </a:r>
            <a:endParaRPr lang="en-GB" sz="9600" dirty="0">
              <a:latin typeface="Roboto Light" panose="02000000000000000000" pitchFamily="2" charset="0"/>
              <a:ea typeface="Roboto Light" panose="02000000000000000000" pitchFamily="2" charset="0"/>
            </a:endParaRPr>
          </a:p>
          <a:p>
            <a:pPr algn="ctr"/>
            <a:r>
              <a:rPr lang="en-GB" sz="3600" dirty="0">
                <a:latin typeface="Roboto Light" panose="02000000000000000000" pitchFamily="2" charset="0"/>
              </a:rPr>
              <a:t>Your comfort zone. Come in!</a:t>
            </a:r>
            <a:endParaRPr lang="en-GB" sz="3600" dirty="0">
              <a:latin typeface="Roboto Light" panose="02000000000000000000" pitchFamily="2" charset="0"/>
              <a:ea typeface="Roboto Light" panose="02000000000000000000" pitchFamily="2" charset="0"/>
            </a:endParaRPr>
          </a:p>
        </p:txBody>
      </p:sp>
      <p:pic>
        <p:nvPicPr>
          <p:cNvPr id="3" name="Picture 2">
            <a:extLst>
              <a:ext uri="{FF2B5EF4-FFF2-40B4-BE49-F238E27FC236}">
                <a16:creationId xmlns:a16="http://schemas.microsoft.com/office/drawing/2014/main" id="{74588F83-6E0F-441F-A966-799B569A5C7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638563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B84979-DBC8-4914-8768-86D8804EDA28}"/>
              </a:ext>
            </a:extLst>
          </p:cNvPr>
          <p:cNvSpPr txBox="1"/>
          <p:nvPr/>
        </p:nvSpPr>
        <p:spPr>
          <a:xfrm>
            <a:off x="720000" y="720000"/>
            <a:ext cx="4509225"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Engaging and</a:t>
            </a:r>
          </a:p>
          <a:p>
            <a:r>
              <a:rPr lang="lt-LT" sz="3600" dirty="0">
                <a:latin typeface="Roboto Light" panose="02000000000000000000" pitchFamily="2" charset="0"/>
                <a:ea typeface="Roboto Light" panose="02000000000000000000" pitchFamily="2" charset="0"/>
              </a:rPr>
              <a:t>casual space</a:t>
            </a:r>
          </a:p>
        </p:txBody>
      </p:sp>
      <p:pic>
        <p:nvPicPr>
          <p:cNvPr id="5" name="Picture 4">
            <a:extLst>
              <a:ext uri="{FF2B5EF4-FFF2-40B4-BE49-F238E27FC236}">
                <a16:creationId xmlns:a16="http://schemas.microsoft.com/office/drawing/2014/main" id="{12696087-6901-4FCF-B709-27234B7016C7}"/>
              </a:ext>
            </a:extLst>
          </p:cNvPr>
          <p:cNvPicPr>
            <a:picLocks noChangeAspect="1"/>
          </p:cNvPicPr>
          <p:nvPr/>
        </p:nvPicPr>
        <p:blipFill rotWithShape="1">
          <a:blip r:embed="rId3">
            <a:extLst>
              <a:ext uri="{28A0092B-C50C-407E-A947-70E740481C1C}">
                <a14:useLocalDpi xmlns:a14="http://schemas.microsoft.com/office/drawing/2010/main" val="0"/>
              </a:ext>
            </a:extLst>
          </a:blip>
          <a:srcRect t="4812" b="22147"/>
          <a:stretch/>
        </p:blipFill>
        <p:spPr>
          <a:xfrm>
            <a:off x="958967" y="2200939"/>
            <a:ext cx="10274065" cy="4221126"/>
          </a:xfrm>
          <a:prstGeom prst="rect">
            <a:avLst/>
          </a:prstGeom>
        </p:spPr>
      </p:pic>
    </p:spTree>
    <p:extLst>
      <p:ext uri="{BB962C8B-B14F-4D97-AF65-F5344CB8AC3E}">
        <p14:creationId xmlns:p14="http://schemas.microsoft.com/office/powerpoint/2010/main" val="52639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B9D8F-8F6C-48E0-B4EB-124BA35E7C88}"/>
              </a:ext>
            </a:extLst>
          </p:cNvPr>
          <p:cNvPicPr>
            <a:picLocks noChangeAspect="1"/>
          </p:cNvPicPr>
          <p:nvPr/>
        </p:nvPicPr>
        <p:blipFill rotWithShape="1">
          <a:blip r:embed="rId3">
            <a:extLst>
              <a:ext uri="{28A0092B-C50C-407E-A947-70E740481C1C}">
                <a14:useLocalDpi xmlns:a14="http://schemas.microsoft.com/office/drawing/2010/main" val="0"/>
              </a:ext>
            </a:extLst>
          </a:blip>
          <a:srcRect l="29394" r="29101"/>
          <a:stretch/>
        </p:blipFill>
        <p:spPr>
          <a:xfrm flipH="1">
            <a:off x="7187954" y="-1"/>
            <a:ext cx="5004046" cy="6781777"/>
          </a:xfrm>
          <a:prstGeom prst="rect">
            <a:avLst/>
          </a:prstGeom>
        </p:spPr>
      </p:pic>
      <p:pic>
        <p:nvPicPr>
          <p:cNvPr id="8" name="Picture 7">
            <a:extLst>
              <a:ext uri="{FF2B5EF4-FFF2-40B4-BE49-F238E27FC236}">
                <a16:creationId xmlns:a16="http://schemas.microsoft.com/office/drawing/2014/main" id="{DBBC15FE-0F1D-4CA9-9070-6F76943EAECD}"/>
              </a:ext>
            </a:extLst>
          </p:cNvPr>
          <p:cNvPicPr>
            <a:picLocks noChangeAspect="1"/>
          </p:cNvPicPr>
          <p:nvPr/>
        </p:nvPicPr>
        <p:blipFill rotWithShape="1">
          <a:blip r:embed="rId4">
            <a:extLst>
              <a:ext uri="{28A0092B-C50C-407E-A947-70E740481C1C}">
                <a14:useLocalDpi xmlns:a14="http://schemas.microsoft.com/office/drawing/2010/main" val="0"/>
              </a:ext>
            </a:extLst>
          </a:blip>
          <a:srcRect l="6686" r="13294"/>
          <a:stretch/>
        </p:blipFill>
        <p:spPr>
          <a:xfrm>
            <a:off x="0" y="0"/>
            <a:ext cx="7124700" cy="5008274"/>
          </a:xfrm>
          <a:prstGeom prst="rect">
            <a:avLst/>
          </a:prstGeom>
        </p:spPr>
      </p:pic>
      <p:sp>
        <p:nvSpPr>
          <p:cNvPr id="4" name="TextBox 3">
            <a:extLst>
              <a:ext uri="{FF2B5EF4-FFF2-40B4-BE49-F238E27FC236}">
                <a16:creationId xmlns:a16="http://schemas.microsoft.com/office/drawing/2014/main" id="{D2ADE651-28EB-440F-B265-EAE662D20A2D}"/>
              </a:ext>
            </a:extLst>
          </p:cNvPr>
          <p:cNvSpPr txBox="1"/>
          <p:nvPr/>
        </p:nvSpPr>
        <p:spPr>
          <a:xfrm>
            <a:off x="790575" y="4112743"/>
            <a:ext cx="2874264"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Convenient entry</a:t>
            </a:r>
          </a:p>
        </p:txBody>
      </p:sp>
      <p:cxnSp>
        <p:nvCxnSpPr>
          <p:cNvPr id="3" name="Straight Connector 2">
            <a:extLst>
              <a:ext uri="{FF2B5EF4-FFF2-40B4-BE49-F238E27FC236}">
                <a16:creationId xmlns:a16="http://schemas.microsoft.com/office/drawing/2014/main" id="{77FCF873-F03F-428E-B99C-115D5A2709FF}"/>
              </a:ext>
            </a:extLst>
          </p:cNvPr>
          <p:cNvCxnSpPr>
            <a:cxnSpLocks/>
          </p:cNvCxnSpPr>
          <p:nvPr/>
        </p:nvCxnSpPr>
        <p:spPr>
          <a:xfrm>
            <a:off x="971550" y="5729283"/>
            <a:ext cx="70199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544F50F0-BB9A-4380-80C2-B7A13C809896}"/>
              </a:ext>
            </a:extLst>
          </p:cNvPr>
          <p:cNvSpPr/>
          <p:nvPr/>
        </p:nvSpPr>
        <p:spPr>
          <a:xfrm rot="10800000">
            <a:off x="790575" y="5424485"/>
            <a:ext cx="361950" cy="304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1802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459504"/>
            <a:ext cx="6826009" cy="1938992"/>
          </a:xfrm>
          <a:prstGeom prst="rect">
            <a:avLst/>
          </a:prstGeom>
          <a:noFill/>
        </p:spPr>
        <p:txBody>
          <a:bodyPr wrap="square" rtlCol="0">
            <a:spAutoFit/>
          </a:bodyPr>
          <a:lstStyle/>
          <a:p>
            <a:pPr algn="ctr"/>
            <a:r>
              <a:rPr lang="en-GB" sz="6000" dirty="0">
                <a:latin typeface="Roboto Light" panose="02000000000000000000" pitchFamily="2" charset="0"/>
              </a:rPr>
              <a:t>VENTILATION AND LIGHTING</a:t>
            </a:r>
          </a:p>
        </p:txBody>
      </p:sp>
      <p:pic>
        <p:nvPicPr>
          <p:cNvPr id="3" name="Picture 2">
            <a:extLst>
              <a:ext uri="{FF2B5EF4-FFF2-40B4-BE49-F238E27FC236}">
                <a16:creationId xmlns:a16="http://schemas.microsoft.com/office/drawing/2014/main" id="{37AD1CE2-F92A-43F3-88AE-C50560705D1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8224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33EC92C-42BE-4AFD-BC11-8C1E0855E691}"/>
              </a:ext>
            </a:extLst>
          </p:cNvPr>
          <p:cNvPicPr>
            <a:picLocks noChangeAspect="1"/>
          </p:cNvPicPr>
          <p:nvPr/>
        </p:nvPicPr>
        <p:blipFill rotWithShape="1">
          <a:blip r:embed="rId3">
            <a:extLst>
              <a:ext uri="{28A0092B-C50C-407E-A947-70E740481C1C}">
                <a14:useLocalDpi xmlns:a14="http://schemas.microsoft.com/office/drawing/2010/main" val="0"/>
              </a:ext>
            </a:extLst>
          </a:blip>
          <a:srcRect b="9094"/>
          <a:stretch/>
        </p:blipFill>
        <p:spPr>
          <a:xfrm>
            <a:off x="1733004" y="188652"/>
            <a:ext cx="7300779" cy="6636859"/>
          </a:xfrm>
          <a:prstGeom prst="rect">
            <a:avLst/>
          </a:prstGeom>
        </p:spPr>
      </p:pic>
      <p:pic>
        <p:nvPicPr>
          <p:cNvPr id="5" name="Picture 4">
            <a:extLst>
              <a:ext uri="{FF2B5EF4-FFF2-40B4-BE49-F238E27FC236}">
                <a16:creationId xmlns:a16="http://schemas.microsoft.com/office/drawing/2014/main" id="{7596261F-37C1-4466-A398-A18FAD2B79AA}"/>
              </a:ext>
            </a:extLst>
          </p:cNvPr>
          <p:cNvPicPr>
            <a:picLocks noChangeAspect="1"/>
          </p:cNvPicPr>
          <p:nvPr/>
        </p:nvPicPr>
        <p:blipFill rotWithShape="1">
          <a:blip r:embed="rId4">
            <a:extLst>
              <a:ext uri="{28A0092B-C50C-407E-A947-70E740481C1C}">
                <a14:useLocalDpi xmlns:a14="http://schemas.microsoft.com/office/drawing/2010/main" val="0"/>
              </a:ext>
            </a:extLst>
          </a:blip>
          <a:srcRect l="16721" t="2004" r="18834" b="1329"/>
          <a:stretch/>
        </p:blipFill>
        <p:spPr>
          <a:xfrm>
            <a:off x="7700278" y="3669140"/>
            <a:ext cx="2381250" cy="2381250"/>
          </a:xfrm>
          <a:prstGeom prst="rect">
            <a:avLst/>
          </a:prstGeom>
        </p:spPr>
      </p:pic>
      <p:pic>
        <p:nvPicPr>
          <p:cNvPr id="8" name="Picture 7">
            <a:extLst>
              <a:ext uri="{FF2B5EF4-FFF2-40B4-BE49-F238E27FC236}">
                <a16:creationId xmlns:a16="http://schemas.microsoft.com/office/drawing/2014/main" id="{82D7FE93-63E9-4E48-8F17-0C49CD72CFF7}"/>
              </a:ext>
            </a:extLst>
          </p:cNvPr>
          <p:cNvPicPr>
            <a:picLocks noChangeAspect="1"/>
          </p:cNvPicPr>
          <p:nvPr/>
        </p:nvPicPr>
        <p:blipFill rotWithShape="1">
          <a:blip r:embed="rId5">
            <a:extLst>
              <a:ext uri="{28A0092B-C50C-407E-A947-70E740481C1C}">
                <a14:useLocalDpi xmlns:a14="http://schemas.microsoft.com/office/drawing/2010/main" val="0"/>
              </a:ext>
            </a:extLst>
          </a:blip>
          <a:srcRect l="19202" t="2565" r="20173" b="6497"/>
          <a:stretch/>
        </p:blipFill>
        <p:spPr>
          <a:xfrm>
            <a:off x="7700278" y="495495"/>
            <a:ext cx="2381251" cy="2381250"/>
          </a:xfrm>
          <a:prstGeom prst="rect">
            <a:avLst/>
          </a:prstGeom>
        </p:spPr>
      </p:pic>
      <p:sp>
        <p:nvSpPr>
          <p:cNvPr id="4" name="TextBox 3">
            <a:extLst>
              <a:ext uri="{FF2B5EF4-FFF2-40B4-BE49-F238E27FC236}">
                <a16:creationId xmlns:a16="http://schemas.microsoft.com/office/drawing/2014/main" id="{9B08A281-7150-48D7-A645-56DFB2300FAA}"/>
              </a:ext>
            </a:extLst>
          </p:cNvPr>
          <p:cNvSpPr txBox="1"/>
          <p:nvPr/>
        </p:nvSpPr>
        <p:spPr>
          <a:xfrm>
            <a:off x="8273084" y="6139850"/>
            <a:ext cx="1808444" cy="338554"/>
          </a:xfrm>
          <a:prstGeom prst="rect">
            <a:avLst/>
          </a:prstGeom>
          <a:noFill/>
        </p:spPr>
        <p:txBody>
          <a:bodyPr wrap="square" rtlCol="0">
            <a:spAutoFit/>
          </a:bodyPr>
          <a:lstStyle/>
          <a:p>
            <a:pPr algn="r"/>
            <a:r>
              <a:rPr lang="lt-LT" sz="1600" dirty="0">
                <a:latin typeface="Roboto Light" panose="02000000000000000000" pitchFamily="2" charset="0"/>
                <a:ea typeface="Roboto Light" panose="02000000000000000000" pitchFamily="2" charset="0"/>
              </a:rPr>
              <a:t>Air intake</a:t>
            </a:r>
          </a:p>
        </p:txBody>
      </p:sp>
      <p:sp>
        <p:nvSpPr>
          <p:cNvPr id="7" name="TextBox 6">
            <a:extLst>
              <a:ext uri="{FF2B5EF4-FFF2-40B4-BE49-F238E27FC236}">
                <a16:creationId xmlns:a16="http://schemas.microsoft.com/office/drawing/2014/main" id="{4D7F48C1-EDE8-4FAE-B968-071476C99B3F}"/>
              </a:ext>
            </a:extLst>
          </p:cNvPr>
          <p:cNvSpPr txBox="1"/>
          <p:nvPr/>
        </p:nvSpPr>
        <p:spPr>
          <a:xfrm>
            <a:off x="7645561" y="2954769"/>
            <a:ext cx="2876373" cy="338554"/>
          </a:xfrm>
          <a:prstGeom prst="rect">
            <a:avLst/>
          </a:prstGeom>
          <a:noFill/>
        </p:spPr>
        <p:txBody>
          <a:bodyPr wrap="square" rtlCol="0">
            <a:spAutoFit/>
          </a:bodyPr>
          <a:lstStyle/>
          <a:p>
            <a:r>
              <a:rPr lang="lt-LT" sz="1600" dirty="0">
                <a:latin typeface="Roboto Light" panose="02000000000000000000" pitchFamily="2" charset="0"/>
                <a:ea typeface="Roboto Light" panose="02000000000000000000" pitchFamily="2" charset="0"/>
              </a:rPr>
              <a:t>Air exhaust</a:t>
            </a:r>
          </a:p>
        </p:txBody>
      </p:sp>
      <p:sp>
        <p:nvSpPr>
          <p:cNvPr id="9" name="TextBox 8">
            <a:extLst>
              <a:ext uri="{FF2B5EF4-FFF2-40B4-BE49-F238E27FC236}">
                <a16:creationId xmlns:a16="http://schemas.microsoft.com/office/drawing/2014/main" id="{43C20EA3-5061-41A4-A83B-E3D0ED9D3304}"/>
              </a:ext>
            </a:extLst>
          </p:cNvPr>
          <p:cNvSpPr txBox="1"/>
          <p:nvPr/>
        </p:nvSpPr>
        <p:spPr>
          <a:xfrm>
            <a:off x="720000" y="720000"/>
            <a:ext cx="2876374"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Efficient air ventilation</a:t>
            </a:r>
          </a:p>
        </p:txBody>
      </p:sp>
      <p:cxnSp>
        <p:nvCxnSpPr>
          <p:cNvPr id="26" name="Connector: Elbow 25">
            <a:extLst>
              <a:ext uri="{FF2B5EF4-FFF2-40B4-BE49-F238E27FC236}">
                <a16:creationId xmlns:a16="http://schemas.microsoft.com/office/drawing/2014/main" id="{D8E11082-8B1E-40A8-8208-0A68AFC588DD}"/>
              </a:ext>
            </a:extLst>
          </p:cNvPr>
          <p:cNvCxnSpPr>
            <a:cxnSpLocks/>
          </p:cNvCxnSpPr>
          <p:nvPr/>
        </p:nvCxnSpPr>
        <p:spPr>
          <a:xfrm>
            <a:off x="5362356" y="1180214"/>
            <a:ext cx="2337922" cy="496449"/>
          </a:xfrm>
          <a:prstGeom prst="bentConnector3">
            <a:avLst>
              <a:gd name="adj1" fmla="val 8047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69012DCE-30E8-4B8D-AD9F-9534A67DBB8C}"/>
              </a:ext>
            </a:extLst>
          </p:cNvPr>
          <p:cNvCxnSpPr>
            <a:cxnSpLocks/>
          </p:cNvCxnSpPr>
          <p:nvPr/>
        </p:nvCxnSpPr>
        <p:spPr>
          <a:xfrm flipV="1">
            <a:off x="5624623" y="4862644"/>
            <a:ext cx="2075655" cy="1112854"/>
          </a:xfrm>
          <a:prstGeom prst="bentConnector3">
            <a:avLst>
              <a:gd name="adj1" fmla="val 7817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D8E2BA-E93D-40B3-A1F8-298A88936CC4}"/>
              </a:ext>
            </a:extLst>
          </p:cNvPr>
          <p:cNvPicPr>
            <a:picLocks noChangeAspect="1"/>
          </p:cNvPicPr>
          <p:nvPr/>
        </p:nvPicPr>
        <p:blipFill rotWithShape="1">
          <a:blip r:embed="rId6">
            <a:extLst>
              <a:ext uri="{28A0092B-C50C-407E-A947-70E740481C1C}">
                <a14:useLocalDpi xmlns:a14="http://schemas.microsoft.com/office/drawing/2010/main" val="0"/>
              </a:ext>
            </a:extLst>
          </a:blip>
          <a:srcRect t="51174"/>
          <a:stretch/>
        </p:blipFill>
        <p:spPr>
          <a:xfrm>
            <a:off x="9389374" y="2909459"/>
            <a:ext cx="692154" cy="532337"/>
          </a:xfrm>
          <a:prstGeom prst="rect">
            <a:avLst/>
          </a:prstGeom>
        </p:spPr>
      </p:pic>
      <p:pic>
        <p:nvPicPr>
          <p:cNvPr id="14" name="Picture 13">
            <a:extLst>
              <a:ext uri="{FF2B5EF4-FFF2-40B4-BE49-F238E27FC236}">
                <a16:creationId xmlns:a16="http://schemas.microsoft.com/office/drawing/2014/main" id="{613EC123-6DA6-4F9B-B56C-CEEA8E6E08F8}"/>
              </a:ext>
            </a:extLst>
          </p:cNvPr>
          <p:cNvPicPr>
            <a:picLocks noChangeAspect="1"/>
          </p:cNvPicPr>
          <p:nvPr/>
        </p:nvPicPr>
        <p:blipFill rotWithShape="1">
          <a:blip r:embed="rId6">
            <a:extLst>
              <a:ext uri="{28A0092B-C50C-407E-A947-70E740481C1C}">
                <a14:useLocalDpi xmlns:a14="http://schemas.microsoft.com/office/drawing/2010/main" val="0"/>
              </a:ext>
            </a:extLst>
          </a:blip>
          <a:srcRect b="49186"/>
          <a:stretch/>
        </p:blipFill>
        <p:spPr>
          <a:xfrm>
            <a:off x="7700278" y="6160942"/>
            <a:ext cx="692154" cy="554017"/>
          </a:xfrm>
          <a:prstGeom prst="rect">
            <a:avLst/>
          </a:prstGeom>
        </p:spPr>
      </p:pic>
      <p:sp>
        <p:nvSpPr>
          <p:cNvPr id="17" name="TextBox 16">
            <a:extLst>
              <a:ext uri="{FF2B5EF4-FFF2-40B4-BE49-F238E27FC236}">
                <a16:creationId xmlns:a16="http://schemas.microsoft.com/office/drawing/2014/main" id="{97859271-C440-47E2-A916-E6081FAC2C4D}"/>
              </a:ext>
            </a:extLst>
          </p:cNvPr>
          <p:cNvSpPr txBox="1"/>
          <p:nvPr/>
        </p:nvSpPr>
        <p:spPr>
          <a:xfrm>
            <a:off x="503431" y="2451677"/>
            <a:ext cx="2876374" cy="892552"/>
          </a:xfrm>
          <a:prstGeom prst="rect">
            <a:avLst/>
          </a:prstGeom>
          <a:noFill/>
        </p:spPr>
        <p:txBody>
          <a:bodyPr wrap="square" rtlCol="0">
            <a:spAutoFit/>
          </a:bodyPr>
          <a:lstStyle/>
          <a:p>
            <a:pPr algn="ctr"/>
            <a:r>
              <a:rPr lang="en-GB" sz="3600" dirty="0">
                <a:latin typeface="Roboto Light" panose="02000000000000000000" pitchFamily="2" charset="0"/>
                <a:ea typeface="Roboto Light" panose="02000000000000000000" pitchFamily="2" charset="0"/>
              </a:rPr>
              <a:t>200 </a:t>
            </a:r>
            <a:r>
              <a:rPr lang="en-GB" sz="1600" dirty="0">
                <a:latin typeface="Roboto Light" panose="02000000000000000000" pitchFamily="2" charset="0"/>
                <a:ea typeface="Roboto Light" panose="02000000000000000000" pitchFamily="2" charset="0"/>
              </a:rPr>
              <a:t>m3/h</a:t>
            </a:r>
          </a:p>
          <a:p>
            <a:pPr algn="ctr"/>
            <a:r>
              <a:rPr lang="en-GB" sz="1600" dirty="0">
                <a:latin typeface="Roboto Light" panose="02000000000000000000" pitchFamily="2" charset="0"/>
                <a:ea typeface="Roboto Light" panose="02000000000000000000" pitchFamily="2" charset="0"/>
              </a:rPr>
              <a:t>SILENT ROOM S</a:t>
            </a:r>
            <a:endParaRPr lang="lt-LT" sz="1600" dirty="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457B6B43-2A05-4D52-9732-9045D32D0DA8}"/>
              </a:ext>
            </a:extLst>
          </p:cNvPr>
          <p:cNvSpPr txBox="1"/>
          <p:nvPr/>
        </p:nvSpPr>
        <p:spPr>
          <a:xfrm>
            <a:off x="503431" y="3743277"/>
            <a:ext cx="2876374" cy="892552"/>
          </a:xfrm>
          <a:prstGeom prst="rect">
            <a:avLst/>
          </a:prstGeom>
          <a:noFill/>
        </p:spPr>
        <p:txBody>
          <a:bodyPr wrap="square" rtlCol="0">
            <a:spAutoFit/>
          </a:bodyPr>
          <a:lstStyle/>
          <a:p>
            <a:pPr algn="ctr"/>
            <a:r>
              <a:rPr lang="en-GB" sz="3600" dirty="0">
                <a:latin typeface="Roboto Light" panose="02000000000000000000" pitchFamily="2" charset="0"/>
                <a:ea typeface="Roboto Light" panose="02000000000000000000" pitchFamily="2" charset="0"/>
              </a:rPr>
              <a:t>400 </a:t>
            </a:r>
            <a:r>
              <a:rPr lang="en-GB" sz="1600" dirty="0">
                <a:latin typeface="Roboto Light" panose="02000000000000000000" pitchFamily="2" charset="0"/>
                <a:ea typeface="Roboto Light" panose="02000000000000000000" pitchFamily="2" charset="0"/>
              </a:rPr>
              <a:t>m3/h</a:t>
            </a:r>
          </a:p>
          <a:p>
            <a:pPr algn="ctr"/>
            <a:r>
              <a:rPr lang="en-GB" sz="1600" dirty="0">
                <a:latin typeface="Roboto Light" panose="02000000000000000000" pitchFamily="2" charset="0"/>
                <a:ea typeface="Roboto Light" panose="02000000000000000000" pitchFamily="2" charset="0"/>
              </a:rPr>
              <a:t>SILENT ROOM M</a:t>
            </a:r>
            <a:endParaRPr lang="lt-LT" sz="1600" dirty="0">
              <a:latin typeface="Roboto Light" panose="02000000000000000000" pitchFamily="2" charset="0"/>
              <a:ea typeface="Roboto Light" panose="02000000000000000000" pitchFamily="2" charset="0"/>
            </a:endParaRPr>
          </a:p>
        </p:txBody>
      </p:sp>
      <p:sp>
        <p:nvSpPr>
          <p:cNvPr id="19" name="TextBox 18">
            <a:extLst>
              <a:ext uri="{FF2B5EF4-FFF2-40B4-BE49-F238E27FC236}">
                <a16:creationId xmlns:a16="http://schemas.microsoft.com/office/drawing/2014/main" id="{C3D4E8BE-C1D9-4806-91EE-8275F74D56DA}"/>
              </a:ext>
            </a:extLst>
          </p:cNvPr>
          <p:cNvSpPr txBox="1"/>
          <p:nvPr/>
        </p:nvSpPr>
        <p:spPr>
          <a:xfrm>
            <a:off x="503431" y="5034877"/>
            <a:ext cx="2876374" cy="892552"/>
          </a:xfrm>
          <a:prstGeom prst="rect">
            <a:avLst/>
          </a:prstGeom>
          <a:noFill/>
        </p:spPr>
        <p:txBody>
          <a:bodyPr wrap="square" rtlCol="0">
            <a:spAutoFit/>
          </a:bodyPr>
          <a:lstStyle/>
          <a:p>
            <a:pPr algn="ctr"/>
            <a:r>
              <a:rPr lang="en-GB" sz="3600" dirty="0">
                <a:latin typeface="Roboto Light" panose="02000000000000000000" pitchFamily="2" charset="0"/>
                <a:ea typeface="Roboto Light" panose="02000000000000000000" pitchFamily="2" charset="0"/>
              </a:rPr>
              <a:t>500 </a:t>
            </a:r>
            <a:r>
              <a:rPr lang="en-GB" sz="1600" dirty="0">
                <a:latin typeface="Roboto Light" panose="02000000000000000000" pitchFamily="2" charset="0"/>
                <a:ea typeface="Roboto Light" panose="02000000000000000000" pitchFamily="2" charset="0"/>
              </a:rPr>
              <a:t>m3/h</a:t>
            </a:r>
            <a:endParaRPr lang="lt-LT" sz="1600" dirty="0">
              <a:latin typeface="Roboto Light" panose="02000000000000000000" pitchFamily="2" charset="0"/>
              <a:ea typeface="Roboto Light" panose="02000000000000000000" pitchFamily="2" charset="0"/>
            </a:endParaRPr>
          </a:p>
          <a:p>
            <a:pPr algn="ctr"/>
            <a:r>
              <a:rPr lang="en-GB" sz="1600" dirty="0">
                <a:latin typeface="Roboto Light" panose="02000000000000000000" pitchFamily="2" charset="0"/>
                <a:ea typeface="Roboto Light" panose="02000000000000000000" pitchFamily="2" charset="0"/>
              </a:rPr>
              <a:t>SILENT ROOM L</a:t>
            </a:r>
            <a:endParaRPr lang="lt-LT" sz="16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63787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43D72E-FF23-4E97-BD72-B7C51A554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0DD76C8-3567-4E48-8B8E-B5B084E5206D}"/>
              </a:ext>
            </a:extLst>
          </p:cNvPr>
          <p:cNvSpPr txBox="1"/>
          <p:nvPr/>
        </p:nvSpPr>
        <p:spPr>
          <a:xfrm>
            <a:off x="8446740" y="993385"/>
            <a:ext cx="2974634" cy="1200329"/>
          </a:xfrm>
          <a:prstGeom prst="rect">
            <a:avLst/>
          </a:prstGeom>
          <a:noFill/>
        </p:spPr>
        <p:txBody>
          <a:bodyPr wrap="square" rtlCol="0">
            <a:spAutoFit/>
          </a:bodyPr>
          <a:lstStyle/>
          <a:p>
            <a:pPr algn="r"/>
            <a:r>
              <a:rPr lang="lt-LT" sz="3600" dirty="0">
                <a:solidFill>
                  <a:schemeClr val="bg1"/>
                </a:solidFill>
                <a:latin typeface="Roboto Light" panose="02000000000000000000" pitchFamily="2" charset="0"/>
                <a:ea typeface="Roboto Light" panose="02000000000000000000" pitchFamily="2" charset="0"/>
              </a:rPr>
              <a:t>Warm LED lighting</a:t>
            </a:r>
          </a:p>
        </p:txBody>
      </p:sp>
    </p:spTree>
    <p:extLst>
      <p:ext uri="{BB962C8B-B14F-4D97-AF65-F5344CB8AC3E}">
        <p14:creationId xmlns:p14="http://schemas.microsoft.com/office/powerpoint/2010/main" val="355365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FDD639-03A2-480D-9F1D-557C66F24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313" y="1353251"/>
            <a:ext cx="9683374" cy="5504749"/>
          </a:xfrm>
          <a:prstGeom prst="rect">
            <a:avLst/>
          </a:prstGeom>
        </p:spPr>
      </p:pic>
      <p:sp>
        <p:nvSpPr>
          <p:cNvPr id="2" name="TextBox 1">
            <a:extLst>
              <a:ext uri="{FF2B5EF4-FFF2-40B4-BE49-F238E27FC236}">
                <a16:creationId xmlns:a16="http://schemas.microsoft.com/office/drawing/2014/main" id="{E0E6862C-9E12-497F-A2AD-8A7E1F558C6C}"/>
              </a:ext>
            </a:extLst>
          </p:cNvPr>
          <p:cNvSpPr txBox="1"/>
          <p:nvPr/>
        </p:nvSpPr>
        <p:spPr>
          <a:xfrm>
            <a:off x="720000" y="540000"/>
            <a:ext cx="4800906" cy="646331"/>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Smart energy saving</a:t>
            </a:r>
          </a:p>
        </p:txBody>
      </p:sp>
    </p:spTree>
    <p:extLst>
      <p:ext uri="{BB962C8B-B14F-4D97-AF65-F5344CB8AC3E}">
        <p14:creationId xmlns:p14="http://schemas.microsoft.com/office/powerpoint/2010/main" val="184862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459504"/>
            <a:ext cx="6826009" cy="1938992"/>
          </a:xfrm>
          <a:prstGeom prst="rect">
            <a:avLst/>
          </a:prstGeom>
          <a:noFill/>
        </p:spPr>
        <p:txBody>
          <a:bodyPr wrap="square" rtlCol="0">
            <a:spAutoFit/>
          </a:bodyPr>
          <a:lstStyle/>
          <a:p>
            <a:pPr algn="ctr"/>
            <a:r>
              <a:rPr lang="en-GB" sz="6000" dirty="0">
                <a:latin typeface="Roboto Light" panose="02000000000000000000" pitchFamily="2" charset="0"/>
              </a:rPr>
              <a:t>DESIGN AND CUSTOMISATION </a:t>
            </a:r>
          </a:p>
        </p:txBody>
      </p:sp>
      <p:pic>
        <p:nvPicPr>
          <p:cNvPr id="3" name="Picture 2">
            <a:extLst>
              <a:ext uri="{FF2B5EF4-FFF2-40B4-BE49-F238E27FC236}">
                <a16:creationId xmlns:a16="http://schemas.microsoft.com/office/drawing/2014/main" id="{B2B1E450-8775-4FD8-884C-CF0E0ADFB71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118064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C9D220-64F2-4F8A-A111-74EE5237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57BCE45-E2FD-443D-8D78-1843058E51B9}"/>
              </a:ext>
            </a:extLst>
          </p:cNvPr>
          <p:cNvSpPr txBox="1"/>
          <p:nvPr/>
        </p:nvSpPr>
        <p:spPr>
          <a:xfrm>
            <a:off x="6973940" y="5976140"/>
            <a:ext cx="4914332" cy="646331"/>
          </a:xfrm>
          <a:prstGeom prst="rect">
            <a:avLst/>
          </a:prstGeom>
          <a:noFill/>
        </p:spPr>
        <p:txBody>
          <a:bodyPr wrap="square" rtlCol="0">
            <a:spAutoFit/>
          </a:bodyPr>
          <a:lstStyle/>
          <a:p>
            <a:pPr algn="r"/>
            <a:r>
              <a:rPr lang="lt-LT" sz="3600" dirty="0">
                <a:latin typeface="Roboto Light" panose="02000000000000000000" pitchFamily="2" charset="0"/>
                <a:ea typeface="Roboto Light" panose="02000000000000000000" pitchFamily="2" charset="0"/>
              </a:rPr>
              <a:t>Colour combinations</a:t>
            </a:r>
          </a:p>
        </p:txBody>
      </p:sp>
    </p:spTree>
    <p:extLst>
      <p:ext uri="{BB962C8B-B14F-4D97-AF65-F5344CB8AC3E}">
        <p14:creationId xmlns:p14="http://schemas.microsoft.com/office/powerpoint/2010/main" val="2301880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DCB01-1E07-4971-9EF8-A32439AA2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2292670-7D2E-4D84-B7CD-88691C46E73E}"/>
              </a:ext>
            </a:extLst>
          </p:cNvPr>
          <p:cNvSpPr txBox="1"/>
          <p:nvPr/>
        </p:nvSpPr>
        <p:spPr>
          <a:xfrm>
            <a:off x="235275" y="5559000"/>
            <a:ext cx="4204380"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Wide range of configurations</a:t>
            </a:r>
          </a:p>
        </p:txBody>
      </p:sp>
    </p:spTree>
    <p:extLst>
      <p:ext uri="{BB962C8B-B14F-4D97-AF65-F5344CB8AC3E}">
        <p14:creationId xmlns:p14="http://schemas.microsoft.com/office/powerpoint/2010/main" val="35110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71C0F-9632-40EE-83CE-88CDCB6AC112}"/>
              </a:ext>
            </a:extLst>
          </p:cNvPr>
          <p:cNvSpPr txBox="1"/>
          <p:nvPr/>
        </p:nvSpPr>
        <p:spPr>
          <a:xfrm>
            <a:off x="2682995" y="2921168"/>
            <a:ext cx="6826009" cy="1015663"/>
          </a:xfrm>
          <a:prstGeom prst="rect">
            <a:avLst/>
          </a:prstGeom>
          <a:noFill/>
        </p:spPr>
        <p:txBody>
          <a:bodyPr wrap="square" rtlCol="0">
            <a:spAutoFit/>
          </a:bodyPr>
          <a:lstStyle/>
          <a:p>
            <a:pPr algn="ctr"/>
            <a:r>
              <a:rPr lang="lt-LT" sz="6000" dirty="0">
                <a:latin typeface="Roboto Light" panose="02000000000000000000" pitchFamily="2" charset="0"/>
                <a:ea typeface="Roboto Light" panose="02000000000000000000" pitchFamily="2" charset="0"/>
              </a:rPr>
              <a:t>RANGE</a:t>
            </a:r>
          </a:p>
        </p:txBody>
      </p:sp>
      <p:pic>
        <p:nvPicPr>
          <p:cNvPr id="3" name="Picture 2">
            <a:extLst>
              <a:ext uri="{FF2B5EF4-FFF2-40B4-BE49-F238E27FC236}">
                <a16:creationId xmlns:a16="http://schemas.microsoft.com/office/drawing/2014/main" id="{FF5C4EEF-9615-4EA9-9F58-5FC57C439A7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404025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00870-3392-485F-893B-5463A32E4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6787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BCFC1-F123-4CA1-B2D9-D4E99B3F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1BA53EC-5B22-4132-B2D4-65EC225C4BE8}"/>
              </a:ext>
            </a:extLst>
          </p:cNvPr>
          <p:cNvSpPr txBox="1"/>
          <p:nvPr/>
        </p:nvSpPr>
        <p:spPr>
          <a:xfrm>
            <a:off x="8655536" y="5619966"/>
            <a:ext cx="2717552" cy="461665"/>
          </a:xfrm>
          <a:prstGeom prst="rect">
            <a:avLst/>
          </a:prstGeom>
          <a:noFill/>
        </p:spPr>
        <p:txBody>
          <a:bodyPr wrap="square" rtlCol="0">
            <a:spAutoFit/>
          </a:bodyPr>
          <a:lstStyle/>
          <a:p>
            <a:r>
              <a:rPr lang="en-US" sz="2400" dirty="0">
                <a:latin typeface="Roboto Light" panose="02000000000000000000" pitchFamily="2" charset="0"/>
                <a:ea typeface="Roboto Light" panose="02000000000000000000" pitchFamily="2" charset="0"/>
              </a:rPr>
              <a:t>SILENT ROOM S</a:t>
            </a:r>
            <a:endParaRPr lang="lt-LT" sz="2400" dirty="0">
              <a:latin typeface="Roboto Light" panose="02000000000000000000" pitchFamily="2" charset="0"/>
              <a:ea typeface="Roboto Light" panose="02000000000000000000" pitchFamily="2" charset="0"/>
            </a:endParaRPr>
          </a:p>
        </p:txBody>
      </p:sp>
      <p:sp>
        <p:nvSpPr>
          <p:cNvPr id="11" name="TextBox 10">
            <a:extLst>
              <a:ext uri="{FF2B5EF4-FFF2-40B4-BE49-F238E27FC236}">
                <a16:creationId xmlns:a16="http://schemas.microsoft.com/office/drawing/2014/main" id="{EB2DB4A3-C9EB-4A94-B17B-2932E5FE9C13}"/>
              </a:ext>
            </a:extLst>
          </p:cNvPr>
          <p:cNvSpPr txBox="1"/>
          <p:nvPr/>
        </p:nvSpPr>
        <p:spPr>
          <a:xfrm>
            <a:off x="5004798" y="5619966"/>
            <a:ext cx="2868530" cy="461665"/>
          </a:xfrm>
          <a:prstGeom prst="rect">
            <a:avLst/>
          </a:prstGeom>
          <a:noFill/>
        </p:spPr>
        <p:txBody>
          <a:bodyPr wrap="square" rtlCol="0">
            <a:spAutoFit/>
          </a:bodyPr>
          <a:lstStyle/>
          <a:p>
            <a:r>
              <a:rPr lang="en-US" sz="2400" dirty="0">
                <a:latin typeface="Roboto Light" panose="02000000000000000000" pitchFamily="2" charset="0"/>
                <a:ea typeface="Roboto Light" panose="02000000000000000000" pitchFamily="2" charset="0"/>
              </a:rPr>
              <a:t>SILENT ROOM M</a:t>
            </a:r>
            <a:endParaRPr lang="lt-LT" sz="2400" dirty="0">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DE6DDABC-188C-4DFF-BE9B-ACB183A7F716}"/>
              </a:ext>
            </a:extLst>
          </p:cNvPr>
          <p:cNvSpPr txBox="1"/>
          <p:nvPr/>
        </p:nvSpPr>
        <p:spPr>
          <a:xfrm>
            <a:off x="1143623" y="5619966"/>
            <a:ext cx="2717552" cy="461665"/>
          </a:xfrm>
          <a:prstGeom prst="rect">
            <a:avLst/>
          </a:prstGeom>
          <a:noFill/>
        </p:spPr>
        <p:txBody>
          <a:bodyPr wrap="square" rtlCol="0">
            <a:spAutoFit/>
          </a:bodyPr>
          <a:lstStyle/>
          <a:p>
            <a:r>
              <a:rPr lang="en-US" sz="2400" dirty="0">
                <a:latin typeface="Roboto Light" panose="02000000000000000000" pitchFamily="2" charset="0"/>
                <a:ea typeface="Roboto Light" panose="02000000000000000000" pitchFamily="2" charset="0"/>
              </a:rPr>
              <a:t>SILENT ROOM L</a:t>
            </a:r>
            <a:endParaRPr lang="lt-LT" sz="2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58469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D4BA13-0833-4C2B-A925-865E35588B93}"/>
              </a:ext>
            </a:extLst>
          </p:cNvPr>
          <p:cNvSpPr txBox="1"/>
          <p:nvPr/>
        </p:nvSpPr>
        <p:spPr>
          <a:xfrm>
            <a:off x="720000" y="720000"/>
            <a:ext cx="4125065" cy="646331"/>
          </a:xfrm>
          <a:prstGeom prst="rect">
            <a:avLst/>
          </a:prstGeom>
          <a:noFill/>
        </p:spPr>
        <p:txBody>
          <a:bodyPr wrap="square" rtlCol="0">
            <a:spAutoFit/>
          </a:bodyPr>
          <a:lstStyle/>
          <a:p>
            <a:r>
              <a:rPr lang="en-US" sz="3600" dirty="0">
                <a:latin typeface="Roboto Light" panose="02000000000000000000" pitchFamily="2" charset="0"/>
                <a:ea typeface="Roboto Light" panose="02000000000000000000" pitchFamily="2" charset="0"/>
              </a:rPr>
              <a:t>SILENT ROOM S</a:t>
            </a:r>
            <a:endParaRPr lang="lt-LT" sz="3600"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DE12F0C1-AEE5-4933-AB23-C3C96120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990" y="333375"/>
            <a:ext cx="6457950" cy="6457950"/>
          </a:xfrm>
          <a:prstGeom prst="rect">
            <a:avLst/>
          </a:prstGeom>
        </p:spPr>
      </p:pic>
    </p:spTree>
    <p:extLst>
      <p:ext uri="{BB962C8B-B14F-4D97-AF65-F5344CB8AC3E}">
        <p14:creationId xmlns:p14="http://schemas.microsoft.com/office/powerpoint/2010/main" val="249154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798FCF-6BA8-4425-9A19-460388C2188D}"/>
              </a:ext>
            </a:extLst>
          </p:cNvPr>
          <p:cNvSpPr txBox="1"/>
          <p:nvPr/>
        </p:nvSpPr>
        <p:spPr>
          <a:xfrm>
            <a:off x="720000" y="720000"/>
            <a:ext cx="4125065" cy="646331"/>
          </a:xfrm>
          <a:prstGeom prst="rect">
            <a:avLst/>
          </a:prstGeom>
          <a:noFill/>
        </p:spPr>
        <p:txBody>
          <a:bodyPr wrap="square" rtlCol="0">
            <a:spAutoFit/>
          </a:bodyPr>
          <a:lstStyle/>
          <a:p>
            <a:r>
              <a:rPr lang="en-US" sz="3600" dirty="0">
                <a:latin typeface="Roboto Light" panose="02000000000000000000" pitchFamily="2" charset="0"/>
                <a:ea typeface="Roboto Light" panose="02000000000000000000" pitchFamily="2" charset="0"/>
              </a:rPr>
              <a:t>SILENT ROOM </a:t>
            </a:r>
            <a:r>
              <a:rPr lang="lt-LT" sz="3600" dirty="0">
                <a:latin typeface="Roboto Light" panose="02000000000000000000" pitchFamily="2" charset="0"/>
                <a:ea typeface="Roboto Light" panose="02000000000000000000" pitchFamily="2" charset="0"/>
              </a:rPr>
              <a:t>M</a:t>
            </a:r>
          </a:p>
        </p:txBody>
      </p:sp>
      <p:pic>
        <p:nvPicPr>
          <p:cNvPr id="5" name="Picture 4">
            <a:extLst>
              <a:ext uri="{FF2B5EF4-FFF2-40B4-BE49-F238E27FC236}">
                <a16:creationId xmlns:a16="http://schemas.microsoft.com/office/drawing/2014/main" id="{87C7D2DC-C279-4633-B2B6-9520B975CF4D}"/>
              </a:ext>
            </a:extLst>
          </p:cNvPr>
          <p:cNvPicPr>
            <a:picLocks noChangeAspect="1"/>
          </p:cNvPicPr>
          <p:nvPr/>
        </p:nvPicPr>
        <p:blipFill rotWithShape="1">
          <a:blip r:embed="rId3">
            <a:extLst>
              <a:ext uri="{28A0092B-C50C-407E-A947-70E740481C1C}">
                <a14:useLocalDpi xmlns:a14="http://schemas.microsoft.com/office/drawing/2010/main" val="0"/>
              </a:ext>
            </a:extLst>
          </a:blip>
          <a:srcRect b="8862"/>
          <a:stretch/>
        </p:blipFill>
        <p:spPr>
          <a:xfrm>
            <a:off x="5278400" y="676275"/>
            <a:ext cx="6448425" cy="5876926"/>
          </a:xfrm>
          <a:prstGeom prst="rect">
            <a:avLst/>
          </a:prstGeom>
        </p:spPr>
      </p:pic>
      <p:pic>
        <p:nvPicPr>
          <p:cNvPr id="6" name="Picture 5">
            <a:extLst>
              <a:ext uri="{FF2B5EF4-FFF2-40B4-BE49-F238E27FC236}">
                <a16:creationId xmlns:a16="http://schemas.microsoft.com/office/drawing/2014/main" id="{31DC3E6D-EB23-41FD-8932-EC6F9CACB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39" y="1985209"/>
            <a:ext cx="4588041" cy="4588041"/>
          </a:xfrm>
          <a:prstGeom prst="rect">
            <a:avLst/>
          </a:prstGeom>
        </p:spPr>
      </p:pic>
    </p:spTree>
    <p:extLst>
      <p:ext uri="{BB962C8B-B14F-4D97-AF65-F5344CB8AC3E}">
        <p14:creationId xmlns:p14="http://schemas.microsoft.com/office/powerpoint/2010/main" val="1644209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7BF4B8-F9FA-49B4-A984-F6BFD3C1FC37}"/>
              </a:ext>
            </a:extLst>
          </p:cNvPr>
          <p:cNvPicPr>
            <a:picLocks noChangeAspect="1"/>
          </p:cNvPicPr>
          <p:nvPr/>
        </p:nvPicPr>
        <p:blipFill rotWithShape="1">
          <a:blip r:embed="rId3">
            <a:extLst>
              <a:ext uri="{28A0092B-C50C-407E-A947-70E740481C1C}">
                <a14:useLocalDpi xmlns:a14="http://schemas.microsoft.com/office/drawing/2010/main" val="0"/>
              </a:ext>
            </a:extLst>
          </a:blip>
          <a:srcRect l="14459" t="10704" r="14459" b="18213"/>
          <a:stretch/>
        </p:blipFill>
        <p:spPr>
          <a:xfrm>
            <a:off x="4190650" y="3491463"/>
            <a:ext cx="2214440" cy="2214471"/>
          </a:xfrm>
          <a:prstGeom prst="rect">
            <a:avLst/>
          </a:prstGeom>
        </p:spPr>
      </p:pic>
      <p:pic>
        <p:nvPicPr>
          <p:cNvPr id="11" name="Picture 10">
            <a:extLst>
              <a:ext uri="{FF2B5EF4-FFF2-40B4-BE49-F238E27FC236}">
                <a16:creationId xmlns:a16="http://schemas.microsoft.com/office/drawing/2014/main" id="{2EE58689-7431-437F-A49F-1BF2F68948D9}"/>
              </a:ext>
            </a:extLst>
          </p:cNvPr>
          <p:cNvPicPr>
            <a:picLocks noChangeAspect="1"/>
          </p:cNvPicPr>
          <p:nvPr/>
        </p:nvPicPr>
        <p:blipFill rotWithShape="1">
          <a:blip r:embed="rId4">
            <a:extLst>
              <a:ext uri="{28A0092B-C50C-407E-A947-70E740481C1C}">
                <a14:useLocalDpi xmlns:a14="http://schemas.microsoft.com/office/drawing/2010/main" val="0"/>
              </a:ext>
            </a:extLst>
          </a:blip>
          <a:srcRect l="14672" t="7097" r="14633" b="22208"/>
          <a:stretch/>
        </p:blipFill>
        <p:spPr>
          <a:xfrm>
            <a:off x="265427" y="3491673"/>
            <a:ext cx="2215664" cy="2215664"/>
          </a:xfrm>
          <a:prstGeom prst="rect">
            <a:avLst/>
          </a:prstGeom>
        </p:spPr>
      </p:pic>
      <p:pic>
        <p:nvPicPr>
          <p:cNvPr id="12" name="Picture 11">
            <a:extLst>
              <a:ext uri="{FF2B5EF4-FFF2-40B4-BE49-F238E27FC236}">
                <a16:creationId xmlns:a16="http://schemas.microsoft.com/office/drawing/2014/main" id="{B11ACE93-FC65-4C9F-AB79-B65B4938205B}"/>
              </a:ext>
            </a:extLst>
          </p:cNvPr>
          <p:cNvPicPr>
            <a:picLocks noChangeAspect="1"/>
          </p:cNvPicPr>
          <p:nvPr/>
        </p:nvPicPr>
        <p:blipFill rotWithShape="1">
          <a:blip r:embed="rId5">
            <a:extLst>
              <a:ext uri="{28A0092B-C50C-407E-A947-70E740481C1C}">
                <a14:useLocalDpi xmlns:a14="http://schemas.microsoft.com/office/drawing/2010/main" val="0"/>
              </a:ext>
            </a:extLst>
          </a:blip>
          <a:srcRect l="10317" t="8687" r="17931" b="19561"/>
          <a:stretch/>
        </p:blipFill>
        <p:spPr>
          <a:xfrm>
            <a:off x="2228635" y="3490060"/>
            <a:ext cx="2214471" cy="2214471"/>
          </a:xfrm>
          <a:prstGeom prst="rect">
            <a:avLst/>
          </a:prstGeom>
        </p:spPr>
      </p:pic>
      <p:pic>
        <p:nvPicPr>
          <p:cNvPr id="13" name="Picture 12">
            <a:extLst>
              <a:ext uri="{FF2B5EF4-FFF2-40B4-BE49-F238E27FC236}">
                <a16:creationId xmlns:a16="http://schemas.microsoft.com/office/drawing/2014/main" id="{C6C9A943-7276-446F-B3E9-364BD7B0EFF2}"/>
              </a:ext>
            </a:extLst>
          </p:cNvPr>
          <p:cNvPicPr>
            <a:picLocks noChangeAspect="1"/>
          </p:cNvPicPr>
          <p:nvPr/>
        </p:nvPicPr>
        <p:blipFill rotWithShape="1">
          <a:blip r:embed="rId6">
            <a:extLst>
              <a:ext uri="{28A0092B-C50C-407E-A947-70E740481C1C}">
                <a14:useLocalDpi xmlns:a14="http://schemas.microsoft.com/office/drawing/2010/main" val="0"/>
              </a:ext>
            </a:extLst>
          </a:blip>
          <a:srcRect l="9474" r="9096" b="4700"/>
          <a:stretch/>
        </p:blipFill>
        <p:spPr>
          <a:xfrm>
            <a:off x="6614526" y="613851"/>
            <a:ext cx="5266255" cy="6163300"/>
          </a:xfrm>
          <a:prstGeom prst="rect">
            <a:avLst/>
          </a:prstGeom>
        </p:spPr>
      </p:pic>
      <p:sp>
        <p:nvSpPr>
          <p:cNvPr id="14" name="TextBox 13">
            <a:extLst>
              <a:ext uri="{FF2B5EF4-FFF2-40B4-BE49-F238E27FC236}">
                <a16:creationId xmlns:a16="http://schemas.microsoft.com/office/drawing/2014/main" id="{A605A87A-8FB2-4969-B088-C3117D04BDE7}"/>
              </a:ext>
            </a:extLst>
          </p:cNvPr>
          <p:cNvSpPr txBox="1"/>
          <p:nvPr/>
        </p:nvSpPr>
        <p:spPr>
          <a:xfrm>
            <a:off x="720000" y="720000"/>
            <a:ext cx="4125065" cy="646331"/>
          </a:xfrm>
          <a:prstGeom prst="rect">
            <a:avLst/>
          </a:prstGeom>
          <a:noFill/>
        </p:spPr>
        <p:txBody>
          <a:bodyPr wrap="square" rtlCol="0">
            <a:spAutoFit/>
          </a:bodyPr>
          <a:lstStyle/>
          <a:p>
            <a:r>
              <a:rPr lang="en-US" sz="3600" dirty="0">
                <a:latin typeface="Roboto Light" panose="02000000000000000000" pitchFamily="2" charset="0"/>
                <a:ea typeface="Roboto Light" panose="02000000000000000000" pitchFamily="2" charset="0"/>
              </a:rPr>
              <a:t>SILENT ROOM </a:t>
            </a:r>
            <a:r>
              <a:rPr lang="lt-LT" sz="3600" dirty="0">
                <a:latin typeface="Roboto Light" panose="02000000000000000000" pitchFamily="2" charset="0"/>
                <a:ea typeface="Roboto Light" panose="02000000000000000000" pitchFamily="2" charset="0"/>
              </a:rPr>
              <a:t>L</a:t>
            </a:r>
          </a:p>
        </p:txBody>
      </p:sp>
    </p:spTree>
    <p:extLst>
      <p:ext uri="{BB962C8B-B14F-4D97-AF65-F5344CB8AC3E}">
        <p14:creationId xmlns:p14="http://schemas.microsoft.com/office/powerpoint/2010/main" val="3197628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95CDC8-71E4-4996-B7AC-D8EB3E02B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CB203D-B9C1-4EEF-9B79-4ED2A42F1838}"/>
              </a:ext>
            </a:extLst>
          </p:cNvPr>
          <p:cNvSpPr txBox="1"/>
          <p:nvPr/>
        </p:nvSpPr>
        <p:spPr>
          <a:xfrm>
            <a:off x="720000" y="1893300"/>
            <a:ext cx="4709250" cy="830997"/>
          </a:xfrm>
          <a:prstGeom prst="rect">
            <a:avLst/>
          </a:prstGeom>
          <a:noFill/>
        </p:spPr>
        <p:txBody>
          <a:bodyPr wrap="square" rtlCol="0">
            <a:spAutoFit/>
          </a:bodyPr>
          <a:lstStyle/>
          <a:p>
            <a:r>
              <a:rPr lang="en-US" sz="2400" dirty="0">
                <a:solidFill>
                  <a:schemeClr val="bg1"/>
                </a:solidFill>
                <a:latin typeface="Roboto Light" panose="02000000000000000000" pitchFamily="2" charset="0"/>
                <a:ea typeface="Roboto Light" panose="02000000000000000000" pitchFamily="2" charset="0"/>
              </a:rPr>
              <a:t>The oasis of silence in a middle of a modern office</a:t>
            </a:r>
            <a:endParaRPr lang="en-GB" sz="2400" dirty="0">
              <a:solidFill>
                <a:schemeClr val="bg1"/>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357C115E-505B-49E4-88E9-A3BD55F6F9B9}"/>
              </a:ext>
            </a:extLst>
          </p:cNvPr>
          <p:cNvSpPr/>
          <p:nvPr/>
        </p:nvSpPr>
        <p:spPr>
          <a:xfrm>
            <a:off x="719999" y="720000"/>
            <a:ext cx="6814275" cy="1200329"/>
          </a:xfrm>
          <a:prstGeom prst="rect">
            <a:avLst/>
          </a:prstGeom>
        </p:spPr>
        <p:txBody>
          <a:bodyPr wrap="square">
            <a:spAutoFit/>
          </a:bodyPr>
          <a:lstStyle/>
          <a:p>
            <a:r>
              <a:rPr lang="lt-LT" sz="7200" dirty="0">
                <a:solidFill>
                  <a:schemeClr val="bg1"/>
                </a:solidFill>
                <a:latin typeface="Roboto Light" panose="02000000000000000000" pitchFamily="2" charset="0"/>
                <a:ea typeface="Roboto Light" panose="02000000000000000000" pitchFamily="2" charset="0"/>
              </a:rPr>
              <a:t>SILENT  ROOM</a:t>
            </a:r>
            <a:endParaRPr lang="lt-LT" sz="7200" dirty="0"/>
          </a:p>
        </p:txBody>
      </p:sp>
    </p:spTree>
    <p:extLst>
      <p:ext uri="{BB962C8B-B14F-4D97-AF65-F5344CB8AC3E}">
        <p14:creationId xmlns:p14="http://schemas.microsoft.com/office/powerpoint/2010/main" val="186981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1997839"/>
            <a:ext cx="6826009" cy="2862322"/>
          </a:xfrm>
          <a:prstGeom prst="rect">
            <a:avLst/>
          </a:prstGeom>
          <a:noFill/>
        </p:spPr>
        <p:txBody>
          <a:bodyPr wrap="square" rtlCol="0">
            <a:spAutoFit/>
          </a:bodyPr>
          <a:lstStyle/>
          <a:p>
            <a:pPr algn="ctr"/>
            <a:r>
              <a:rPr lang="en-GB" sz="6000" dirty="0">
                <a:latin typeface="Roboto Light" panose="02000000000000000000" pitchFamily="2" charset="0"/>
              </a:rPr>
              <a:t>ACOUSTIC ABSORPTION AND INSULATION</a:t>
            </a:r>
          </a:p>
        </p:txBody>
      </p:sp>
      <p:pic>
        <p:nvPicPr>
          <p:cNvPr id="3" name="Picture 2">
            <a:extLst>
              <a:ext uri="{FF2B5EF4-FFF2-40B4-BE49-F238E27FC236}">
                <a16:creationId xmlns:a16="http://schemas.microsoft.com/office/drawing/2014/main" id="{E1D0919B-3487-4D82-A3D9-65D200C504A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318503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2D13C0-DDC9-423C-B327-B847D9B84A1C}"/>
              </a:ext>
            </a:extLst>
          </p:cNvPr>
          <p:cNvPicPr>
            <a:picLocks noChangeAspect="1"/>
          </p:cNvPicPr>
          <p:nvPr/>
        </p:nvPicPr>
        <p:blipFill rotWithShape="1">
          <a:blip r:embed="rId3">
            <a:extLst>
              <a:ext uri="{28A0092B-C50C-407E-A947-70E740481C1C}">
                <a14:useLocalDpi xmlns:a14="http://schemas.microsoft.com/office/drawing/2010/main" val="0"/>
              </a:ext>
            </a:extLst>
          </a:blip>
          <a:srcRect l="6931" t="4167" r="19785"/>
          <a:stretch/>
        </p:blipFill>
        <p:spPr>
          <a:xfrm>
            <a:off x="4752975" y="285750"/>
            <a:ext cx="7439025" cy="6572250"/>
          </a:xfrm>
          <a:prstGeom prst="rect">
            <a:avLst/>
          </a:prstGeom>
        </p:spPr>
      </p:pic>
      <p:sp>
        <p:nvSpPr>
          <p:cNvPr id="4" name="TextBox 3">
            <a:extLst>
              <a:ext uri="{FF2B5EF4-FFF2-40B4-BE49-F238E27FC236}">
                <a16:creationId xmlns:a16="http://schemas.microsoft.com/office/drawing/2014/main" id="{C5719D5A-151F-4707-8993-32BF398917A2}"/>
              </a:ext>
            </a:extLst>
          </p:cNvPr>
          <p:cNvSpPr txBox="1"/>
          <p:nvPr/>
        </p:nvSpPr>
        <p:spPr>
          <a:xfrm>
            <a:off x="703548" y="2417713"/>
            <a:ext cx="4049427" cy="2308324"/>
          </a:xfrm>
          <a:prstGeom prst="rect">
            <a:avLst/>
          </a:prstGeom>
          <a:noFill/>
        </p:spPr>
        <p:txBody>
          <a:bodyPr wrap="square" rtlCol="0">
            <a:spAutoFit/>
          </a:bodyPr>
          <a:lstStyle/>
          <a:p>
            <a:r>
              <a:rPr lang="en-US" sz="3600" dirty="0">
                <a:latin typeface="Roboto Light" panose="02000000000000000000" pitchFamily="2" charset="0"/>
                <a:ea typeface="Roboto Light" panose="02000000000000000000" pitchFamily="2" charset="0"/>
              </a:rPr>
              <a:t>High class acoustic material and multilayered texture</a:t>
            </a:r>
            <a:endParaRPr lang="lt-LT" sz="36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146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4B1F9-B7D0-4B12-B991-E50C31874252}"/>
              </a:ext>
            </a:extLst>
          </p:cNvPr>
          <p:cNvPicPr>
            <a:picLocks noChangeAspect="1"/>
          </p:cNvPicPr>
          <p:nvPr/>
        </p:nvPicPr>
        <p:blipFill rotWithShape="1">
          <a:blip r:embed="rId3">
            <a:extLst>
              <a:ext uri="{28A0092B-C50C-407E-A947-70E740481C1C}">
                <a14:useLocalDpi xmlns:a14="http://schemas.microsoft.com/office/drawing/2010/main" val="0"/>
              </a:ext>
            </a:extLst>
          </a:blip>
          <a:srcRect l="15846" t="-44669" r="-60516" b="-1"/>
          <a:stretch/>
        </p:blipFill>
        <p:spPr>
          <a:xfrm>
            <a:off x="0" y="0"/>
            <a:ext cx="12192000" cy="6858000"/>
          </a:xfrm>
          <a:prstGeom prst="rect">
            <a:avLst/>
          </a:prstGeom>
        </p:spPr>
      </p:pic>
      <p:sp>
        <p:nvSpPr>
          <p:cNvPr id="4" name="TextBox 3">
            <a:extLst>
              <a:ext uri="{FF2B5EF4-FFF2-40B4-BE49-F238E27FC236}">
                <a16:creationId xmlns:a16="http://schemas.microsoft.com/office/drawing/2014/main" id="{27F0B0A2-7CA3-42D5-91E5-2F27BADB92C9}"/>
              </a:ext>
            </a:extLst>
          </p:cNvPr>
          <p:cNvSpPr txBox="1"/>
          <p:nvPr/>
        </p:nvSpPr>
        <p:spPr>
          <a:xfrm>
            <a:off x="616483" y="909781"/>
            <a:ext cx="3611368"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Acoustic comfort</a:t>
            </a:r>
          </a:p>
        </p:txBody>
      </p:sp>
      <p:pic>
        <p:nvPicPr>
          <p:cNvPr id="9" name="Picture 8">
            <a:extLst>
              <a:ext uri="{FF2B5EF4-FFF2-40B4-BE49-F238E27FC236}">
                <a16:creationId xmlns:a16="http://schemas.microsoft.com/office/drawing/2014/main" id="{3658DF68-54E2-4121-8540-20C95DA23519}"/>
              </a:ext>
            </a:extLst>
          </p:cNvPr>
          <p:cNvPicPr>
            <a:picLocks noChangeAspect="1"/>
          </p:cNvPicPr>
          <p:nvPr/>
        </p:nvPicPr>
        <p:blipFill rotWithShape="1">
          <a:blip r:embed="rId4">
            <a:extLst>
              <a:ext uri="{28A0092B-C50C-407E-A947-70E740481C1C}">
                <a14:useLocalDpi xmlns:a14="http://schemas.microsoft.com/office/drawing/2010/main" val="0"/>
              </a:ext>
            </a:extLst>
          </a:blip>
          <a:srcRect l="11453" t="17054" r="44100"/>
          <a:stretch/>
        </p:blipFill>
        <p:spPr>
          <a:xfrm>
            <a:off x="5658742" y="0"/>
            <a:ext cx="6533258" cy="6857999"/>
          </a:xfrm>
          <a:prstGeom prst="rect">
            <a:avLst/>
          </a:prstGeom>
        </p:spPr>
      </p:pic>
    </p:spTree>
    <p:extLst>
      <p:ext uri="{BB962C8B-B14F-4D97-AF65-F5344CB8AC3E}">
        <p14:creationId xmlns:p14="http://schemas.microsoft.com/office/powerpoint/2010/main" val="162274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459504"/>
            <a:ext cx="6826009" cy="1938992"/>
          </a:xfrm>
          <a:prstGeom prst="rect">
            <a:avLst/>
          </a:prstGeom>
          <a:noFill/>
        </p:spPr>
        <p:txBody>
          <a:bodyPr wrap="square" rtlCol="0">
            <a:spAutoFit/>
          </a:bodyPr>
          <a:lstStyle/>
          <a:p>
            <a:pPr algn="ctr"/>
            <a:r>
              <a:rPr lang="en-GB" sz="6000" dirty="0">
                <a:latin typeface="Roboto Light" panose="02000000000000000000" pitchFamily="2" charset="0"/>
              </a:rPr>
              <a:t>ERGONOMICS AND COMFORT</a:t>
            </a:r>
          </a:p>
        </p:txBody>
      </p:sp>
      <p:pic>
        <p:nvPicPr>
          <p:cNvPr id="3" name="Picture 2">
            <a:extLst>
              <a:ext uri="{FF2B5EF4-FFF2-40B4-BE49-F238E27FC236}">
                <a16:creationId xmlns:a16="http://schemas.microsoft.com/office/drawing/2014/main" id="{DCC26929-4B61-41B2-8EF6-1D77BC32E9F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321424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4DDD3-D84F-4FDD-9FED-416717ECC536}"/>
              </a:ext>
            </a:extLst>
          </p:cNvPr>
          <p:cNvSpPr txBox="1"/>
          <p:nvPr/>
        </p:nvSpPr>
        <p:spPr>
          <a:xfrm>
            <a:off x="720000" y="720000"/>
            <a:ext cx="3734539" cy="1200329"/>
          </a:xfrm>
          <a:prstGeom prst="rect">
            <a:avLst/>
          </a:prstGeom>
          <a:noFill/>
        </p:spPr>
        <p:txBody>
          <a:bodyPr wrap="square" rtlCol="0">
            <a:spAutoFit/>
          </a:bodyPr>
          <a:lstStyle/>
          <a:p>
            <a:r>
              <a:rPr lang="lt-LT" sz="3600" dirty="0">
                <a:latin typeface="Roboto Light" panose="02000000000000000000" pitchFamily="2" charset="0"/>
                <a:ea typeface="Roboto Light" panose="02000000000000000000" pitchFamily="2" charset="0"/>
              </a:rPr>
              <a:t>Spacious interior and privacy</a:t>
            </a:r>
          </a:p>
        </p:txBody>
      </p:sp>
      <p:pic>
        <p:nvPicPr>
          <p:cNvPr id="6" name="Picture 5">
            <a:extLst>
              <a:ext uri="{FF2B5EF4-FFF2-40B4-BE49-F238E27FC236}">
                <a16:creationId xmlns:a16="http://schemas.microsoft.com/office/drawing/2014/main" id="{EF6FA7C8-87A8-4B1D-A835-68C3E1E1D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91" y="2664552"/>
            <a:ext cx="3269974" cy="3269974"/>
          </a:xfrm>
          <a:prstGeom prst="rect">
            <a:avLst/>
          </a:prstGeom>
        </p:spPr>
      </p:pic>
      <p:pic>
        <p:nvPicPr>
          <p:cNvPr id="8" name="Picture 7">
            <a:extLst>
              <a:ext uri="{FF2B5EF4-FFF2-40B4-BE49-F238E27FC236}">
                <a16:creationId xmlns:a16="http://schemas.microsoft.com/office/drawing/2014/main" id="{FE2C1203-EDD0-40B4-A3C9-553070578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190" y="2661958"/>
            <a:ext cx="3269974" cy="3269974"/>
          </a:xfrm>
          <a:prstGeom prst="rect">
            <a:avLst/>
          </a:prstGeom>
        </p:spPr>
      </p:pic>
      <p:pic>
        <p:nvPicPr>
          <p:cNvPr id="10" name="Picture 9">
            <a:extLst>
              <a:ext uri="{FF2B5EF4-FFF2-40B4-BE49-F238E27FC236}">
                <a16:creationId xmlns:a16="http://schemas.microsoft.com/office/drawing/2014/main" id="{BC7DAF67-6F4A-4130-90CC-976E7054E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589" y="2661958"/>
            <a:ext cx="3269974" cy="3269974"/>
          </a:xfrm>
          <a:prstGeom prst="rect">
            <a:avLst/>
          </a:prstGeom>
        </p:spPr>
      </p:pic>
    </p:spTree>
    <p:extLst>
      <p:ext uri="{BB962C8B-B14F-4D97-AF65-F5344CB8AC3E}">
        <p14:creationId xmlns:p14="http://schemas.microsoft.com/office/powerpoint/2010/main" val="368481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A103C6-5304-4F37-AFFD-D37C31084FB1}"/>
              </a:ext>
            </a:extLst>
          </p:cNvPr>
          <p:cNvSpPr txBox="1"/>
          <p:nvPr/>
        </p:nvSpPr>
        <p:spPr>
          <a:xfrm>
            <a:off x="581978" y="499287"/>
            <a:ext cx="5404152" cy="1200329"/>
          </a:xfrm>
          <a:prstGeom prst="rect">
            <a:avLst/>
          </a:prstGeom>
          <a:noFill/>
        </p:spPr>
        <p:txBody>
          <a:bodyPr wrap="square" rtlCol="0">
            <a:spAutoFit/>
          </a:bodyPr>
          <a:lstStyle/>
          <a:p>
            <a:r>
              <a:rPr lang="en-GB" sz="3600" dirty="0">
                <a:latin typeface="Roboto Light" panose="02000000000000000000" pitchFamily="2" charset="0"/>
                <a:ea typeface="Roboto Light" panose="02000000000000000000" pitchFamily="2" charset="0"/>
              </a:rPr>
              <a:t>Comfortable environment and privacy</a:t>
            </a:r>
            <a:endParaRPr lang="lt-LT" sz="3600"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909C99CB-32E7-4921-AA1D-FC1F3D8CA441}"/>
              </a:ext>
            </a:extLst>
          </p:cNvPr>
          <p:cNvPicPr>
            <a:picLocks noChangeAspect="1"/>
          </p:cNvPicPr>
          <p:nvPr/>
        </p:nvPicPr>
        <p:blipFill rotWithShape="1">
          <a:blip r:embed="rId3">
            <a:extLst>
              <a:ext uri="{28A0092B-C50C-407E-A947-70E740481C1C}">
                <a14:useLocalDpi xmlns:a14="http://schemas.microsoft.com/office/drawing/2010/main" val="0"/>
              </a:ext>
            </a:extLst>
          </a:blip>
          <a:srcRect t="22043" b="4915"/>
          <a:stretch/>
        </p:blipFill>
        <p:spPr>
          <a:xfrm>
            <a:off x="958968" y="2200940"/>
            <a:ext cx="10274064" cy="4221126"/>
          </a:xfrm>
          <a:prstGeom prst="rect">
            <a:avLst/>
          </a:prstGeom>
        </p:spPr>
      </p:pic>
    </p:spTree>
    <p:extLst>
      <p:ext uri="{BB962C8B-B14F-4D97-AF65-F5344CB8AC3E}">
        <p14:creationId xmlns:p14="http://schemas.microsoft.com/office/powerpoint/2010/main" val="87612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10894</TotalTime>
  <Words>749</Words>
  <Application>Microsoft Office PowerPoint</Application>
  <PresentationFormat>Widescreen</PresentationFormat>
  <Paragraphs>71</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Simonas Savickas</dc:creator>
  <cp:lastModifiedBy>Simonas Savickas</cp:lastModifiedBy>
  <cp:revision>206</cp:revision>
  <dcterms:created xsi:type="dcterms:W3CDTF">2019-06-27T10:46:13Z</dcterms:created>
  <dcterms:modified xsi:type="dcterms:W3CDTF">2019-11-06T14:08:12Z</dcterms:modified>
</cp:coreProperties>
</file>